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29"/>
  </p:notesMasterIdLst>
  <p:sldIdLst>
    <p:sldId id="256" r:id="rId2"/>
    <p:sldId id="257" r:id="rId3"/>
    <p:sldId id="659" r:id="rId4"/>
    <p:sldId id="260" r:id="rId5"/>
    <p:sldId id="318" r:id="rId6"/>
    <p:sldId id="679" r:id="rId7"/>
    <p:sldId id="660" r:id="rId8"/>
    <p:sldId id="661" r:id="rId9"/>
    <p:sldId id="663" r:id="rId10"/>
    <p:sldId id="665" r:id="rId11"/>
    <p:sldId id="571" r:id="rId12"/>
    <p:sldId id="625" r:id="rId13"/>
    <p:sldId id="666" r:id="rId14"/>
    <p:sldId id="667" r:id="rId15"/>
    <p:sldId id="444" r:id="rId16"/>
    <p:sldId id="645" r:id="rId17"/>
    <p:sldId id="668" r:id="rId18"/>
    <p:sldId id="646" r:id="rId19"/>
    <p:sldId id="669" r:id="rId20"/>
    <p:sldId id="670" r:id="rId21"/>
    <p:sldId id="678" r:id="rId22"/>
    <p:sldId id="673" r:id="rId23"/>
    <p:sldId id="674" r:id="rId24"/>
    <p:sldId id="675" r:id="rId25"/>
    <p:sldId id="676" r:id="rId26"/>
    <p:sldId id="621" r:id="rId27"/>
    <p:sldId id="442"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chitra Krishna" initials="SK" lastIdx="3" clrIdx="0">
    <p:extLst>
      <p:ext uri="{19B8F6BF-5375-455C-9EA6-DF929625EA0E}">
        <p15:presenceInfo xmlns:p15="http://schemas.microsoft.com/office/powerpoint/2012/main" userId="S-1-5-21-3361151005-2080053223-3394076701-164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67" d="100"/>
          <a:sy n="67" d="100"/>
        </p:scale>
        <p:origin x="139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351980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213567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12/9/2015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12/9/2015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9" name="Chevron 8"/>
          <p:cNvSpPr/>
          <p:nvPr userDrawn="1"/>
        </p:nvSpPr>
        <p:spPr>
          <a:xfrm>
            <a:off x="27222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0" name="Chevron 9"/>
          <p:cNvSpPr/>
          <p:nvPr userDrawn="1"/>
        </p:nvSpPr>
        <p:spPr>
          <a:xfrm>
            <a:off x="2517576"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1"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12/9/2015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12/9/2015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12/9/2015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12/9/2015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12/9/2015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12/9/2015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12/9/2015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txBox="1">
            <a:spLocks/>
          </p:cNvSpPr>
          <p:nvPr userDrawn="1"/>
        </p:nvSpPr>
        <p:spPr>
          <a:xfrm>
            <a:off x="388803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4294967295"/>
          </p:nvPr>
        </p:nvSpPr>
        <p:spPr>
          <a:xfrm>
            <a:off x="2895600" y="2950464"/>
            <a:ext cx="6278880" cy="1491000"/>
          </a:xfrm>
        </p:spPr>
        <p:txBody>
          <a:bodyPr>
            <a:normAutofit/>
          </a:bodyPr>
          <a:lstStyle/>
          <a:p>
            <a:pPr marL="109728" indent="0" eaLnBrk="1" hangingPunct="1">
              <a:buNone/>
            </a:pPr>
            <a:r>
              <a:rPr lang="en-US" sz="2300" dirty="0" smtClean="0"/>
              <a:t>Toolkit C – The Systems Analyst’s Toolkit Financial Analysis Tools</a:t>
            </a:r>
            <a:endParaRPr lang="en-US" sz="2300" dirty="0" smtClean="0">
              <a:solidFill>
                <a:schemeClr val="tx1"/>
              </a:solidFill>
            </a:endParaRPr>
          </a:p>
          <a:p>
            <a:pPr marL="109728" indent="0" eaLnBrk="1" hangingPunct="1">
              <a:buNone/>
            </a:pPr>
            <a:endParaRPr lang="en-US" sz="2300"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r>
              <a:rPr lang="en-US" b="1" dirty="0" smtClean="0"/>
              <a:t>Benefit Classifications</a:t>
            </a:r>
          </a:p>
          <a:p>
            <a:pPr lvl="1"/>
            <a:r>
              <a:rPr lang="en-US" dirty="0" smtClean="0"/>
              <a:t>Benefits can be classified as tangible or intangible, fixed or variable, and direct or indirect</a:t>
            </a:r>
          </a:p>
          <a:p>
            <a:pPr lvl="1"/>
            <a:r>
              <a:rPr lang="en-US" dirty="0" smtClean="0"/>
              <a:t>Alternative </a:t>
            </a:r>
            <a:r>
              <a:rPr lang="en-US" dirty="0" smtClean="0"/>
              <a:t>benefit classification </a:t>
            </a:r>
            <a:r>
              <a:rPr lang="en-US" dirty="0" smtClean="0"/>
              <a:t>related </a:t>
            </a:r>
            <a:r>
              <a:rPr lang="en-US" dirty="0" smtClean="0"/>
              <a:t>to the nature of the benefits</a:t>
            </a:r>
          </a:p>
          <a:p>
            <a:pPr lvl="2"/>
            <a:r>
              <a:rPr lang="en-US" b="1" dirty="0" smtClean="0"/>
              <a:t>Positive </a:t>
            </a:r>
            <a:r>
              <a:rPr lang="en-US" b="1" dirty="0" smtClean="0"/>
              <a:t>benefits </a:t>
            </a:r>
            <a:r>
              <a:rPr lang="en-US" dirty="0" smtClean="0"/>
              <a:t>increase revenues, improve services, or </a:t>
            </a:r>
            <a:r>
              <a:rPr lang="en-US" dirty="0" smtClean="0"/>
              <a:t>contribute </a:t>
            </a:r>
            <a:r>
              <a:rPr lang="en-US" dirty="0" smtClean="0"/>
              <a:t>to the organization as a direct result of the new information system</a:t>
            </a:r>
          </a:p>
          <a:p>
            <a:pPr lvl="2"/>
            <a:r>
              <a:rPr lang="en-US" b="1" dirty="0" smtClean="0"/>
              <a:t>Cost-avoidance </a:t>
            </a:r>
            <a:r>
              <a:rPr lang="en-US" b="1" dirty="0" smtClean="0"/>
              <a:t>benefits</a:t>
            </a:r>
            <a:r>
              <a:rPr lang="en-US" dirty="0" smtClean="0"/>
              <a:t>: Expenses </a:t>
            </a:r>
            <a:r>
              <a:rPr lang="en-US" dirty="0" smtClean="0"/>
              <a:t>that would be necessary if the new system were not installed</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10</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6)</a:t>
            </a:r>
            <a:endParaRPr lang="en-US" sz="1400" dirty="0" smtClean="0"/>
          </a:p>
        </p:txBody>
      </p:sp>
    </p:spTree>
    <p:extLst>
      <p:ext uri="{BB962C8B-B14F-4D97-AF65-F5344CB8AC3E}">
        <p14:creationId xmlns:p14="http://schemas.microsoft.com/office/powerpoint/2010/main" val="2485666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smtClean="0"/>
              <a:pPr>
                <a:defRPr/>
              </a:pPr>
              <a:t>11</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Cost-Benefit Analysis</a:t>
            </a:r>
          </a:p>
        </p:txBody>
      </p:sp>
      <p:sp>
        <p:nvSpPr>
          <p:cNvPr id="8" name="Text Placeholder 2"/>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Process </a:t>
            </a:r>
            <a:r>
              <a:rPr lang="en-US" dirty="0" smtClean="0"/>
              <a:t>of comparing the anticipated costs of an information system to the anticipated benefits</a:t>
            </a:r>
          </a:p>
          <a:p>
            <a:pPr fontAlgn="auto"/>
            <a:r>
              <a:rPr lang="en-US" b="1" dirty="0" smtClean="0"/>
              <a:t>Payback Analysis</a:t>
            </a:r>
          </a:p>
          <a:p>
            <a:pPr lvl="1" fontAlgn="auto">
              <a:spcAft>
                <a:spcPts val="0"/>
              </a:spcAft>
            </a:pPr>
            <a:r>
              <a:rPr lang="en-US" dirty="0" smtClean="0"/>
              <a:t>Process </a:t>
            </a:r>
            <a:r>
              <a:rPr lang="en-US" dirty="0" smtClean="0"/>
              <a:t>of determining how long it takes for an information system to pay for itself</a:t>
            </a:r>
          </a:p>
          <a:p>
            <a:pPr lvl="1" fontAlgn="auto">
              <a:spcAft>
                <a:spcPts val="0"/>
              </a:spcAft>
            </a:pPr>
            <a:r>
              <a:rPr lang="en-US" b="1" dirty="0" smtClean="0"/>
              <a:t>Payback period</a:t>
            </a:r>
            <a:r>
              <a:rPr lang="en-US" dirty="0" smtClean="0"/>
              <a:t>: </a:t>
            </a:r>
            <a:r>
              <a:rPr lang="en-US" dirty="0" smtClean="0"/>
              <a:t>Time taken to recover the system’s cost</a:t>
            </a:r>
          </a:p>
          <a:p>
            <a:pPr lvl="1" fontAlgn="auto">
              <a:spcAft>
                <a:spcPts val="0"/>
              </a:spcAft>
            </a:pPr>
            <a:r>
              <a:rPr lang="en-US" dirty="0"/>
              <a:t>Steps to perform payback analysis</a:t>
            </a:r>
          </a:p>
          <a:p>
            <a:pPr lvl="2" fontAlgn="auto">
              <a:spcAft>
                <a:spcPts val="0"/>
              </a:spcAft>
            </a:pPr>
            <a:r>
              <a:rPr lang="en-US" dirty="0"/>
              <a:t>Determine the initial development cost of the </a:t>
            </a:r>
            <a:r>
              <a:rPr lang="en-US" dirty="0" smtClean="0"/>
              <a:t>system</a:t>
            </a:r>
            <a:endParaRPr lang="en-US" dirty="0"/>
          </a:p>
        </p:txBody>
      </p:sp>
    </p:spTree>
    <p:extLst>
      <p:ext uri="{BB962C8B-B14F-4D97-AF65-F5344CB8AC3E}">
        <p14:creationId xmlns:p14="http://schemas.microsoft.com/office/powerpoint/2010/main" val="3501398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2" fontAlgn="auto">
              <a:spcAft>
                <a:spcPts val="0"/>
              </a:spcAft>
            </a:pPr>
            <a:r>
              <a:rPr lang="en-US" dirty="0" smtClean="0"/>
              <a:t>Estimate </a:t>
            </a:r>
            <a:r>
              <a:rPr lang="en-US" dirty="0"/>
              <a:t>annual </a:t>
            </a:r>
            <a:r>
              <a:rPr lang="en-US" dirty="0" smtClean="0"/>
              <a:t>benefits and determine </a:t>
            </a:r>
            <a:r>
              <a:rPr lang="en-US" dirty="0"/>
              <a:t>annual operating </a:t>
            </a:r>
            <a:r>
              <a:rPr lang="en-US" dirty="0" smtClean="0"/>
              <a:t>costs</a:t>
            </a:r>
            <a:endParaRPr lang="en-US" dirty="0"/>
          </a:p>
          <a:p>
            <a:pPr lvl="2" fontAlgn="auto">
              <a:spcAft>
                <a:spcPts val="0"/>
              </a:spcAft>
            </a:pPr>
            <a:r>
              <a:rPr lang="en-US" dirty="0" smtClean="0"/>
              <a:t>Compare </a:t>
            </a:r>
            <a:r>
              <a:rPr lang="en-US" dirty="0"/>
              <a:t>total development and operating </a:t>
            </a:r>
            <a:r>
              <a:rPr lang="en-US" dirty="0" smtClean="0"/>
              <a:t>costs to </a:t>
            </a:r>
            <a:r>
              <a:rPr lang="en-US" dirty="0"/>
              <a:t>the accumulated value of the benefits produced by the </a:t>
            </a:r>
            <a:r>
              <a:rPr lang="en-US" dirty="0" smtClean="0"/>
              <a:t>system to find </a:t>
            </a:r>
            <a:r>
              <a:rPr lang="en-US" dirty="0"/>
              <a:t>the payback period</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12</a:t>
            </a:fld>
            <a:endParaRPr lang="en-US" dirty="0"/>
          </a:p>
        </p:txBody>
      </p:sp>
      <p:sp>
        <p:nvSpPr>
          <p:cNvPr id="2" name="Title 1"/>
          <p:cNvSpPr>
            <a:spLocks noGrp="1"/>
          </p:cNvSpPr>
          <p:nvPr>
            <p:ph type="title"/>
          </p:nvPr>
        </p:nvSpPr>
        <p:spPr/>
        <p:txBody>
          <a:bodyPr/>
          <a:lstStyle/>
          <a:p>
            <a:r>
              <a:rPr lang="en-US" dirty="0" smtClean="0"/>
              <a:t>Cost-Benefit Analysis </a:t>
            </a:r>
            <a:r>
              <a:rPr lang="en-US" sz="1400" dirty="0" smtClean="0"/>
              <a:t>(Cont</a:t>
            </a:r>
            <a:r>
              <a:rPr lang="en-US" sz="1400" dirty="0" smtClean="0"/>
              <a:t>. 1)</a:t>
            </a:r>
            <a:endParaRPr lang="en-US" sz="1400" dirty="0" smtClean="0"/>
          </a:p>
        </p:txBody>
      </p:sp>
      <p:sp>
        <p:nvSpPr>
          <p:cNvPr id="7" name="Rectangle 6"/>
          <p:cNvSpPr/>
          <p:nvPr/>
        </p:nvSpPr>
        <p:spPr>
          <a:xfrm>
            <a:off x="14287" y="3950699"/>
            <a:ext cx="3493294" cy="1815882"/>
          </a:xfrm>
          <a:prstGeom prst="rect">
            <a:avLst/>
          </a:prstGeom>
        </p:spPr>
        <p:txBody>
          <a:bodyPr wrap="square">
            <a:spAutoFit/>
          </a:bodyPr>
          <a:lstStyle/>
          <a:p>
            <a:r>
              <a:rPr lang="en-US" sz="1400" b="1" dirty="0" smtClean="0"/>
              <a:t>FIGURE C-2 </a:t>
            </a:r>
            <a:r>
              <a:rPr lang="en-IN" sz="1400" dirty="0"/>
              <a:t>The costs of a typical system vary over time. At the beginning, system costs </a:t>
            </a:r>
            <a:r>
              <a:rPr lang="en-IN" sz="1400" dirty="0" smtClean="0"/>
              <a:t>are high </a:t>
            </a:r>
            <a:r>
              <a:rPr lang="en-IN" sz="1400" dirty="0"/>
              <a:t>due to initial development expenses. Costs then drop during systems operation. Maintenance</a:t>
            </a:r>
          </a:p>
          <a:p>
            <a:r>
              <a:rPr lang="en-IN" sz="1400" dirty="0"/>
              <a:t>costs begin to increase until the system reaches the end of its economically useful </a:t>
            </a:r>
            <a:r>
              <a:rPr lang="en-IN" sz="1400" dirty="0" smtClean="0"/>
              <a:t>life</a:t>
            </a:r>
            <a:r>
              <a:rPr lang="en-US" sz="1400" dirty="0" smtClean="0"/>
              <a:t>. </a:t>
            </a:r>
            <a:endParaRPr lang="en-US" sz="1400" dirty="0"/>
          </a:p>
        </p:txBody>
      </p:sp>
      <p:pic>
        <p:nvPicPr>
          <p:cNvPr id="2050" name="Picture 2" descr="The figure is a graphical representation of payback analysis. The X axis is labeled time and the Y axis is labeled costs ($). A curve starts from the top of the Y axis, slopes downwards, stabilizes in the middle and then slopes upwards. Two dotted lines run parallel to the Y axis. The first dotted line cuts through the curve at a point where the decline begins. The area between the Y axis and the first dotted line is labeled systems development. The second dotted line cuts through the curve at a point where the curve slopes upwards. The area between first dotted line and the second dotted line is labeled economically useful life. The same area is labeled systems operations below the X axis. " title="FIGURE C-2 The costs of a typical system vary over time. At the beginning, system costs are high due to initial development expenses. Costs then drop during systems operation. Maintenanc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1" y="3509662"/>
            <a:ext cx="5661440" cy="277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058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figure consists of two graphs in which cost and benefit curves are plotted. The graphs are placed one below the other. In the first graph, the X axis is labeled time and the Y axis is labeled benefits ($). A dotted line runs parallel to Y axis and touches the X axis. A curve starts from the bottom of the dotted line, gradually increases and then stabilizes. On the X axis, the area between the Y axis and the dotted line is labeled systems development. The rest of the area is labeled systems operation. &#10;In the second graph, the X axis is labeled time and the Y axis is labeled ($). A dotted line runs parallel to Y axis and it is labeled payback period. The line is drawn more than halfway from the Y axis and touches the X axis. The graph consists of two curves. One curve starts from the top of the Y axis, gradually slopes down, stabilizes and slopes upwards after passing through the dotted line. This curve is labeled costs. The other curve starts at the bottom on the X axis, gradually increases and then stabilizes before it passes through the dotted line. This curve is labeled benefits. The left side corner of the X axis is labeled systems development. The center of the X axis is labeled systems operations. &#10;" title="FIGURE C-3 Benefits of an information system change over time, as shown in the upper graph. The lower graph shows costs and benefits plotted on the same graph. The dashed line indicates the payback period, when accumulated benefits equal accumulated cos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7014" y="1417638"/>
            <a:ext cx="5294439" cy="490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13</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2)</a:t>
            </a:r>
            <a:endParaRPr lang="en-US" sz="1300" dirty="0" smtClean="0"/>
          </a:p>
        </p:txBody>
      </p:sp>
      <p:sp>
        <p:nvSpPr>
          <p:cNvPr id="7" name="Rectangle 6"/>
          <p:cNvSpPr/>
          <p:nvPr/>
        </p:nvSpPr>
        <p:spPr>
          <a:xfrm>
            <a:off x="152400" y="2719387"/>
            <a:ext cx="3200400" cy="1815882"/>
          </a:xfrm>
          <a:prstGeom prst="rect">
            <a:avLst/>
          </a:prstGeom>
        </p:spPr>
        <p:txBody>
          <a:bodyPr wrap="square">
            <a:spAutoFit/>
          </a:bodyPr>
          <a:lstStyle/>
          <a:p>
            <a:r>
              <a:rPr lang="en-US" sz="1400" b="1" dirty="0" smtClean="0"/>
              <a:t>FIGURE C-3 </a:t>
            </a:r>
            <a:r>
              <a:rPr lang="en-IN" sz="1400" dirty="0"/>
              <a:t>Benefits of an information system change over time, as shown in the upper graph. The </a:t>
            </a:r>
            <a:r>
              <a:rPr lang="en-IN" sz="1400" dirty="0" smtClean="0"/>
              <a:t>lower graph </a:t>
            </a:r>
            <a:r>
              <a:rPr lang="en-IN" sz="1400" dirty="0"/>
              <a:t>shows costs and benefits plotted on the same graph. The dashed line indicates the payback </a:t>
            </a:r>
            <a:r>
              <a:rPr lang="en-IN" sz="1400" dirty="0" smtClean="0"/>
              <a:t>period, when </a:t>
            </a:r>
            <a:r>
              <a:rPr lang="en-IN" sz="1400" dirty="0"/>
              <a:t>accumulated benefits equal accumulated </a:t>
            </a:r>
            <a:r>
              <a:rPr lang="en-IN" sz="1400" dirty="0" smtClean="0"/>
              <a:t>costs.</a:t>
            </a:r>
            <a:endParaRPr lang="en-US" sz="1400" dirty="0"/>
          </a:p>
        </p:txBody>
      </p:sp>
    </p:spTree>
    <p:extLst>
      <p:ext uri="{BB962C8B-B14F-4D97-AF65-F5344CB8AC3E}">
        <p14:creationId xmlns:p14="http://schemas.microsoft.com/office/powerpoint/2010/main" val="3251766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14</a:t>
            </a:fld>
            <a:endParaRPr lang="en-US" dirty="0"/>
          </a:p>
        </p:txBody>
      </p:sp>
      <p:sp>
        <p:nvSpPr>
          <p:cNvPr id="2" name="Title 1"/>
          <p:cNvSpPr>
            <a:spLocks noGrp="1"/>
          </p:cNvSpPr>
          <p:nvPr>
            <p:ph type="title"/>
          </p:nvPr>
        </p:nvSpPr>
        <p:spPr/>
        <p:txBody>
          <a:bodyPr rtlCol="0">
            <a:normAutofit/>
          </a:bodyPr>
          <a:lstStyle/>
          <a:p>
            <a:pPr>
              <a:defRPr/>
            </a:pPr>
            <a:r>
              <a:rPr lang="en-US" dirty="0"/>
              <a:t>Cost-Benefit </a:t>
            </a:r>
            <a:r>
              <a:rPr lang="en-US" dirty="0" smtClean="0"/>
              <a:t>Analysis </a:t>
            </a:r>
            <a:r>
              <a:rPr lang="en-US" sz="1400" dirty="0" smtClean="0"/>
              <a:t>(Cont</a:t>
            </a:r>
            <a:r>
              <a:rPr lang="en-US" sz="1400" dirty="0" smtClean="0"/>
              <a:t>. 3)</a:t>
            </a:r>
            <a:endParaRPr lang="en-US" sz="1300" dirty="0" smtClean="0"/>
          </a:p>
        </p:txBody>
      </p:sp>
      <p:sp>
        <p:nvSpPr>
          <p:cNvPr id="7" name="Rectangle 6"/>
          <p:cNvSpPr/>
          <p:nvPr/>
        </p:nvSpPr>
        <p:spPr>
          <a:xfrm>
            <a:off x="152400" y="2719387"/>
            <a:ext cx="2362200" cy="1169551"/>
          </a:xfrm>
          <a:prstGeom prst="rect">
            <a:avLst/>
          </a:prstGeom>
        </p:spPr>
        <p:txBody>
          <a:bodyPr wrap="square">
            <a:spAutoFit/>
          </a:bodyPr>
          <a:lstStyle/>
          <a:p>
            <a:r>
              <a:rPr lang="en-US" sz="1400" b="1" dirty="0"/>
              <a:t>FIGURE </a:t>
            </a:r>
            <a:r>
              <a:rPr lang="en-US" sz="1400" b="1" dirty="0" smtClean="0"/>
              <a:t>C-4 </a:t>
            </a:r>
            <a:r>
              <a:rPr lang="en-US" sz="1400" dirty="0"/>
              <a:t>Payback analysis data for two information systems proposals: Project </a:t>
            </a:r>
            <a:r>
              <a:rPr lang="en-US" sz="1400" dirty="0" smtClean="0"/>
              <a:t>A and </a:t>
            </a:r>
            <a:r>
              <a:rPr lang="en-US" sz="1400" dirty="0"/>
              <a:t>Project </a:t>
            </a:r>
            <a:r>
              <a:rPr lang="en-US" sz="1400" dirty="0" smtClean="0"/>
              <a:t>B.</a:t>
            </a:r>
            <a:endParaRPr lang="en-US" sz="1400" dirty="0"/>
          </a:p>
        </p:txBody>
      </p:sp>
      <p:pic>
        <p:nvPicPr>
          <p:cNvPr id="4098" name="Picture 2" descr="The figure consists of two tables that provide examples of payback analysis. The tables are placed one below the other and they are labeled project A and Project B.&#10;The table labeled project A consists of 5 columns and 8 rows. The header of column 1 reads year. The header of column 2 reads costs. The header of column 3 reads cumulative costs. The header of column 4 reads benefits. The header of column 5 reads cumulative benefits.&#10;In row 2, column 1 reads 0, column 2 reads 60,000, column 3 reads 60,000, column 4 reads 3,000 and column 5 reads 3,000.&#10;In row 3, column 1 reads 1, column 2 reads 17,000, column 3 reads 77,000, column 4 reads 28,000, and column 5 reads 31,000.&#10;In row 4, column 1 reads 2, column 2 reads 18,500, column 3 reads 95,500, column 4 reads 31,000, and column 5 reads 62,000&#10;In row 5, column 1 reads 3, column 2 reads 19,200, column 3 reads 114,700, column 4 reads 34,000, and column 5 reads 96,000.&#10;In row 6, column 1 reads 4, column 2 reads 21,000, column 3 reads 135,700, column 4 reads 36,000, and column 5 reads 132,000.&#10;In row 7, column 1 reads 5, column 2 reads 22,000, column 3 reads 157,700, column 4 reads 39,000, and column 5 reads 171,000.&#10;In row 8, column 1 reads 6, column 2 reads 23,300, column 3 reads 181,000, column 4 reads 42,000, and column 5 reads 213,000.&#10;The table labeled project B consists of 5 columns and 8 rows. The header of column 1 reads year. The header of column 2 reads costs. The header of column 3 reads cumulative costs. The header of column 4 reads benefits. The header of column 5 reads cumulative benefits.&#10;In row 2, column 1 reads 0, column 2 reads 80,000, column 3 reads 80,000, column 4 and column 5 are blank.&#10;In row 3, column 1 reads 1, column 2 reads 40,000, column 3 reads 120,000, column 4 reads 6,000, and column 5 reads 6,000.&#10;In row 4, column 1 reads 2, column 2 reads 25,000, column 3 reads 145,000, column 4 reads 26,000, and column 5 reads 32,000&#10;In row 5, column 1 reads 3, column 2 reads 22,000, column 3 reads 167,000, column 4 reads 54,000, and column 5 reads 86,000.&#10;In row 6, column 1 reads 4, column 2 reads 24,000, column 3 reads 191,000, column 4 reads 70,000, and column 5 reads 156,000.&#10;In row 7, column 1 reads 5, column 2 reads 26,500, column 3 reads 217,500, column 4 reads 82,000, and column 5 reads 238,000.&#10;In row 8, column 1 reads 6, column 2 reads 30,000, column 3 reads 247,500, column 4 reads 92,000, and column 5 reads 330,000.&#10;" title="FIGURE C-4 Payback analysis data for two information systems proposals: Project A and Project 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143000"/>
            <a:ext cx="629447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282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p:txBody>
          <a:bodyPr>
            <a:noAutofit/>
          </a:bodyPr>
          <a:lstStyle/>
          <a:p>
            <a:r>
              <a:rPr lang="en-US" b="1" dirty="0" smtClean="0"/>
              <a:t>Using a Spreadsheet to Compute Payback Analysis</a:t>
            </a:r>
          </a:p>
          <a:p>
            <a:pPr lvl="1"/>
            <a:r>
              <a:rPr lang="en-US" dirty="0" smtClean="0"/>
              <a:t>Step 1 - Design </a:t>
            </a:r>
            <a:r>
              <a:rPr lang="en-US" dirty="0" smtClean="0"/>
              <a:t>the worksheet </a:t>
            </a:r>
            <a:r>
              <a:rPr lang="en-US" dirty="0" smtClean="0"/>
              <a:t>and label </a:t>
            </a:r>
            <a:r>
              <a:rPr lang="en-US" dirty="0" smtClean="0"/>
              <a:t>the rows and columns</a:t>
            </a:r>
          </a:p>
          <a:p>
            <a:pPr lvl="1"/>
            <a:r>
              <a:rPr lang="en-US" dirty="0" smtClean="0"/>
              <a:t>Step 2 - Entering </a:t>
            </a:r>
            <a:r>
              <a:rPr lang="en-US" dirty="0" smtClean="0"/>
              <a:t>the cost and benefit data for each </a:t>
            </a:r>
            <a:r>
              <a:rPr lang="en-US" dirty="0" smtClean="0"/>
              <a:t>year and </a:t>
            </a:r>
            <a:r>
              <a:rPr lang="en-US" dirty="0" smtClean="0"/>
              <a:t>the formulas</a:t>
            </a:r>
          </a:p>
          <a:p>
            <a:pPr lvl="2"/>
            <a:r>
              <a:rPr lang="en-US" dirty="0" smtClean="0"/>
              <a:t>Payback analysis requires a formula to display cumulative totals, year by year</a:t>
            </a:r>
          </a:p>
          <a:p>
            <a:pPr lvl="1"/>
            <a:r>
              <a:rPr lang="en-US" dirty="0" smtClean="0"/>
              <a:t>Step 3 - Verify </a:t>
            </a:r>
            <a:r>
              <a:rPr lang="en-US" dirty="0" smtClean="0"/>
              <a:t>that the spreadsheet operates </a:t>
            </a:r>
            <a:r>
              <a:rPr lang="en-US" dirty="0" smtClean="0"/>
              <a:t>properly</a:t>
            </a:r>
          </a:p>
          <a:p>
            <a:pPr lvl="1"/>
            <a:r>
              <a:rPr lang="en-US" dirty="0" smtClean="0"/>
              <a:t>Step 4 - </a:t>
            </a:r>
            <a:r>
              <a:rPr lang="en-US" dirty="0" smtClean="0"/>
              <a:t>Create </a:t>
            </a:r>
            <a:r>
              <a:rPr lang="en-US" dirty="0" smtClean="0"/>
              <a:t>a line chart displaying the cumulative costs, benefits, and payback period</a:t>
            </a:r>
          </a:p>
        </p:txBody>
      </p:sp>
      <p:sp>
        <p:nvSpPr>
          <p:cNvPr id="6" name="Slide Number Placeholder 5"/>
          <p:cNvSpPr>
            <a:spLocks noGrp="1"/>
          </p:cNvSpPr>
          <p:nvPr>
            <p:ph type="sldNum" sz="quarter" idx="12"/>
          </p:nvPr>
        </p:nvSpPr>
        <p:spPr/>
        <p:txBody>
          <a:bodyPr/>
          <a:lstStyle/>
          <a:p>
            <a:fld id="{36545198-DF98-4860-AAF4-4269071BD701}" type="slidenum">
              <a:rPr lang="en-US" smtClean="0"/>
              <a:pPr/>
              <a:t>15</a:t>
            </a:fld>
            <a:endParaRPr lang="en-US" dirty="0"/>
          </a:p>
        </p:txBody>
      </p:sp>
      <p:sp>
        <p:nvSpPr>
          <p:cNvPr id="2" name="Title 1"/>
          <p:cNvSpPr>
            <a:spLocks noGrp="1"/>
          </p:cNvSpPr>
          <p:nvPr>
            <p:ph type="title"/>
          </p:nvPr>
        </p:nvSpPr>
        <p:spPr/>
        <p:txBody>
          <a:bodyPr/>
          <a:lstStyle/>
          <a:p>
            <a:r>
              <a:rPr lang="en-US" dirty="0" smtClean="0"/>
              <a:t>Cost-Benefit Analysis </a:t>
            </a:r>
            <a:r>
              <a:rPr lang="en-US" sz="1400" dirty="0" smtClean="0"/>
              <a:t>(Cont</a:t>
            </a:r>
            <a:r>
              <a:rPr lang="en-US" sz="1400" dirty="0" smtClean="0"/>
              <a:t>. 4)</a:t>
            </a:r>
            <a:endParaRPr lang="en-US" sz="1400" dirty="0" smtClean="0"/>
          </a:p>
        </p:txBody>
      </p:sp>
    </p:spTree>
    <p:extLst>
      <p:ext uri="{BB962C8B-B14F-4D97-AF65-F5344CB8AC3E}">
        <p14:creationId xmlns:p14="http://schemas.microsoft.com/office/powerpoint/2010/main" val="1136223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5)</a:t>
            </a:r>
            <a:endParaRPr lang="en-US" sz="1300" dirty="0" smtClean="0"/>
          </a:p>
        </p:txBody>
      </p:sp>
      <p:sp>
        <p:nvSpPr>
          <p:cNvPr id="8" name="Rectangle 7"/>
          <p:cNvSpPr/>
          <p:nvPr/>
        </p:nvSpPr>
        <p:spPr>
          <a:xfrm>
            <a:off x="228600" y="3657600"/>
            <a:ext cx="3276600" cy="1384995"/>
          </a:xfrm>
          <a:prstGeom prst="rect">
            <a:avLst/>
          </a:prstGeom>
        </p:spPr>
        <p:txBody>
          <a:bodyPr wrap="square">
            <a:spAutoFit/>
          </a:bodyPr>
          <a:lstStyle/>
          <a:p>
            <a:r>
              <a:rPr lang="en-US" sz="1400" b="1" dirty="0"/>
              <a:t>FIGURE </a:t>
            </a:r>
            <a:r>
              <a:rPr lang="en-US" sz="1400" b="1" dirty="0" smtClean="0"/>
              <a:t>C-5 </a:t>
            </a:r>
            <a:r>
              <a:rPr lang="en-US" sz="1400" dirty="0"/>
              <a:t>A Microsoft Excel worksheet displays payback analysis data for Project A in </a:t>
            </a:r>
            <a:r>
              <a:rPr lang="en-US" sz="1400" dirty="0" smtClean="0"/>
              <a:t>the upper </a:t>
            </a:r>
            <a:r>
              <a:rPr lang="en-US" sz="1400" dirty="0"/>
              <a:t>screen. When cumulative cost and benefit formulas are entered, the finished worksheet in </a:t>
            </a:r>
            <a:r>
              <a:rPr lang="en-US" sz="1400" dirty="0" smtClean="0"/>
              <a:t>the lower </a:t>
            </a:r>
            <a:r>
              <a:rPr lang="en-US" sz="1400" dirty="0"/>
              <a:t>screen appears.</a:t>
            </a:r>
          </a:p>
        </p:txBody>
      </p:sp>
      <p:pic>
        <p:nvPicPr>
          <p:cNvPr id="4" name="Picture 3" descr="The figure consists of two screenshots of Microsoft Excel worksheets placed one below the other. The first worksheet is titled payback analysis example A step 1. The sheet’s task bar consists of 9 tabs, which are labeled file, home, insert, page layout, formulas, data, review, view, and acrobat. Two other bars are placed next to each other below the task bar. The content inside the first bar reads C7. The second bar is labeled fx and the content inside the bar reads =C6+B7. The header on the sheet reads project A with cumulative costs and benefits. The data on the sheet is presented in three columns and eight rows. The header of column 1 reads year. The header of column 2 reads costs. The header of column 3 reads cumulative costs. In row 2, column 1 reads 0, column 2 reads 60,000 and column 3 reads 60,000. In row 3, column 1 reads 1, column 2 reads 17,000 and column 3 reads 77,000.  In row 4, column 1 reads 2, column 2 reads 18,500, and column 3 is empty. In row 5, column 1 reads 3, column 2 reads 19,200, and column 3 reads is empty. In row 6, column 1 reads 4, column 2 reads 21,000, and column 3 reads is empty. In row 7, column 1 reads 5, column 2 reads 22,000, and column 3 is empty. In row 8, column 1 reads 6, column 2 reads 23,300, and column 3 is empty. There are rectangular boxes around the formulas tab and the column that reads 77,000. A large rectangular box overlaps the sheet on the right side. Two arrows extend from the box and point to the two rectangular boxes around the formulas tab and the column that reads 77,000. The following content is presented inside the large rectangular box:&#10;The formula = C6+B7 adds an additional year of costs (cell B7) to the running, or cumulative, cost total in cell C6. By copying this formula into cells C8 through C12, cumulative costs totals can be obtained, as shown in the lower screen. The same method can be used to calculate cumulative benefits. &#10;The second worksheet is titled payback analysis example A. The sheet’s task bar consists of 9 tabs, which are labeled file, home, insert, page layout, formulas, data, review, view, and acrobat. Two other bars are placed next to each other below the task bar. The content inside the first bar reads I30. The second bar is labeled fx and there is no content inside the bar. The header on the sheet reads project A with cumulative costs and benefits. The data on the sheet is presented in 5 columns and 8 rows. The header of column 1 reads year. The header of column 2 reads costs. The header of column 3 reads cumulative costs. The header of column 4 reads benefits. The header of column 5 reads cumulative benefits. In row 2, column 1 reads 0, column 2 reads 60,000, column 3 reads 60,000, column 4 reads 3,000, and column 5 reads 3,000. In row 3, column 1 reads 1, column 2 reads 17,000, column 3 reads 77,000, column 4 reads 28,000, and column 5 reads 31,000. In row 4, column 1 reads 2, column 2 reads 18,500, column 3 reads 95,500, column 4 reads 31,000, and column 5 reads 62,000. In row 5, column 1 reads 3, column 2 reads 19,200, column 3 reads 114,700, column 4 reads 34,000, and column 5 reads 96,000. In row 6, column 1 reads 4, column 2 reads 21,000, column 3 reads 135,700, column 4 reads 36,000, and column 5 reads 132,000. In row 7, column 1 reads 5, column 2 reads 22,000, column 3 reads 157,700, column 4 reads 39,000, and column 5 reads 171,000. In row 8, column 1 reads 6, column 2 reads 23,300, column 3 reads 181,000, column 4 reads 42,000, and column 5 reads 213,000. There are rectangular boxes arounds columns 3 and 5. There is an icon of a magnifying glass on the right side of the worksheet. Two arrows extend from this icon and point to the two rectangular boxes. &#10;" title="FIGURE C-5 A Microsoft Excel worksheet displays payback analysis data for Project A in the upper screen. When cumulative cost and benefit formulas are entered, the finished worksheet in the lower screen appea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020" y="1301049"/>
            <a:ext cx="4822032" cy="5106895"/>
          </a:xfrm>
          <a:prstGeom prst="rect">
            <a:avLst/>
          </a:prstGeom>
        </p:spPr>
      </p:pic>
    </p:spTree>
    <p:extLst>
      <p:ext uri="{BB962C8B-B14F-4D97-AF65-F5344CB8AC3E}">
        <p14:creationId xmlns:p14="http://schemas.microsoft.com/office/powerpoint/2010/main" val="2358857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figure consists of two graphs placed one below the other. The first graph is labeled project A: payback analysis and the second graph is labeled project B: payback analysis. In the first graph, the X axis is labeled year. There are 7 markings on the X axis and starting from the left, they are labeled 0, 1, 2, 3, 4, 5, and 6. There are 6 markings on the Y axis. Starting from the bottom, the markings are labeled $0, $50,000, $100, 000, $150,000, $200,000, and $250,000. Horizontal lines extend from each of these markings and run parallel to X axis. There are three lines on the graph. One line starts above the $50,000 mark and extends up to a point between $150,000 and $200,000. As per the legend, this line is labeled cumulative costs. Another line starts at the $0 mark and extends to a above $200,000. This line is labeled cumulative benefits. A dotted line is drawn parallel to the X axis from a point between $100,000 and $150,000. The line extends to a point below the intersection of the cumulative costs and cumulative benefits lines. From this point, the line moves downwards and touches a point close to the marking labeled 4 on the X axis. The dotted line represents the payback period. &#10;In the second graph, the X axis is labeled year. There are 7 markings on the X axis and starting from the left, they are labeled 0, 1, 2, 3, 4, 5, and 6. There are 8 markings on the Y axis. Starting from the bottom, the markings are labeled $0, $50,000, $100, 000, $150,000, $200,000, $250,000, $300,000 and $350,000. Horizontal lines extend from each of these marking and run parallel to X axis. There are three lines on the graph. One line starts at a point between $50,000 and $100,000 and extends to $250,000. As per the legend, this line is labeled cumulative costs. Another line starts at $0 and gradually extends to a point between $300,000 and $350,000. This line is labeled cumulative benefits. A dotted line extends from $200,000 parallel to the X axis to a point below the intersection of the cumulative costs and cumulative benefits lines. From this point, the line moves downwards and touches a point between the markings labeled 4 and 5 on the X axis. Legend has been given on the right side of the graph. The dotted line represents the payback period. There is a magnifying icon outside the graphs and two arrows extends from this icon. Both the arrows point to the dotted lines in both the graphs. &#10;" title="FIGURE C-6 Microsoft Excel can be used to show the payback period by creating a chart of cumulative costs and benefits. Note that Project A has a shorter payback period than Project B.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0601" y="1435926"/>
            <a:ext cx="4639551" cy="495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17</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6)</a:t>
            </a:r>
            <a:endParaRPr lang="en-US" sz="1400" dirty="0" smtClean="0"/>
          </a:p>
        </p:txBody>
      </p:sp>
      <p:sp>
        <p:nvSpPr>
          <p:cNvPr id="8" name="Rectangle 7"/>
          <p:cNvSpPr/>
          <p:nvPr/>
        </p:nvSpPr>
        <p:spPr>
          <a:xfrm>
            <a:off x="457200" y="3220293"/>
            <a:ext cx="3124200" cy="1384995"/>
          </a:xfrm>
          <a:prstGeom prst="rect">
            <a:avLst/>
          </a:prstGeom>
        </p:spPr>
        <p:txBody>
          <a:bodyPr wrap="square">
            <a:spAutoFit/>
          </a:bodyPr>
          <a:lstStyle/>
          <a:p>
            <a:r>
              <a:rPr lang="en-US" sz="1400" b="1" dirty="0" smtClean="0"/>
              <a:t>FIGURE C-6 </a:t>
            </a:r>
            <a:r>
              <a:rPr lang="en-US" sz="1400" dirty="0"/>
              <a:t>Microsoft Excel can be used to show the payback period </a:t>
            </a:r>
            <a:r>
              <a:rPr lang="en-US" sz="1400" dirty="0" smtClean="0"/>
              <a:t>by creating </a:t>
            </a:r>
            <a:r>
              <a:rPr lang="en-US" sz="1400" dirty="0"/>
              <a:t>a chart of cumulative costs and benefits. Note that Project A has a </a:t>
            </a:r>
            <a:r>
              <a:rPr lang="en-US" sz="1400" dirty="0" smtClean="0"/>
              <a:t>shorter payback </a:t>
            </a:r>
            <a:r>
              <a:rPr lang="en-US" sz="1400" dirty="0"/>
              <a:t>period than Project </a:t>
            </a:r>
            <a:r>
              <a:rPr lang="en-US" sz="1400" dirty="0" smtClean="0"/>
              <a:t>B. </a:t>
            </a:r>
            <a:endParaRPr lang="en-US" sz="1400" dirty="0"/>
          </a:p>
        </p:txBody>
      </p:sp>
    </p:spTree>
    <p:extLst>
      <p:ext uri="{BB962C8B-B14F-4D97-AF65-F5344CB8AC3E}">
        <p14:creationId xmlns:p14="http://schemas.microsoft.com/office/powerpoint/2010/main" val="4170935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p:txBody>
          <a:bodyPr>
            <a:noAutofit/>
          </a:bodyPr>
          <a:lstStyle/>
          <a:p>
            <a:r>
              <a:rPr lang="en-US" b="1" dirty="0" smtClean="0"/>
              <a:t>Return on Investment Analysis (ROI)</a:t>
            </a:r>
          </a:p>
          <a:p>
            <a:pPr lvl="1"/>
            <a:r>
              <a:rPr lang="en-US" dirty="0" smtClean="0"/>
              <a:t>Percentage </a:t>
            </a:r>
            <a:r>
              <a:rPr lang="en-US" dirty="0" smtClean="0"/>
              <a:t>rate that measures </a:t>
            </a:r>
            <a:r>
              <a:rPr lang="en-US" dirty="0" smtClean="0"/>
              <a:t>profitability </a:t>
            </a:r>
          </a:p>
          <a:p>
            <a:pPr lvl="2"/>
            <a:r>
              <a:rPr lang="en-US" dirty="0" smtClean="0"/>
              <a:t>Compares </a:t>
            </a:r>
            <a:r>
              <a:rPr lang="en-US" dirty="0" smtClean="0"/>
              <a:t>the total net benefits (the return) received from a project to the total costs (the investment) of the project</a:t>
            </a:r>
          </a:p>
          <a:p>
            <a:pPr lvl="1"/>
            <a:r>
              <a:rPr lang="en-US" dirty="0" smtClean="0"/>
              <a:t>ROI </a:t>
            </a:r>
            <a:r>
              <a:rPr lang="en-US" dirty="0" smtClean="0"/>
              <a:t>= (total benefits – total costs) / total costs</a:t>
            </a:r>
          </a:p>
          <a:p>
            <a:pPr lvl="1"/>
            <a:r>
              <a:rPr lang="en-US" dirty="0" smtClean="0"/>
              <a:t>Considers costs and benefits over a longer time span than payback analysis</a:t>
            </a:r>
          </a:p>
          <a:p>
            <a:pPr lvl="1"/>
            <a:r>
              <a:rPr lang="en-US" dirty="0" smtClean="0"/>
              <a:t>Projects are usually expected to meet or exceed a minimum </a:t>
            </a:r>
            <a:r>
              <a:rPr lang="en-US" dirty="0" smtClean="0"/>
              <a:t>ROI</a:t>
            </a:r>
          </a:p>
        </p:txBody>
      </p:sp>
      <p:sp>
        <p:nvSpPr>
          <p:cNvPr id="6" name="Slide Number Placeholder 5"/>
          <p:cNvSpPr>
            <a:spLocks noGrp="1"/>
          </p:cNvSpPr>
          <p:nvPr>
            <p:ph type="sldNum" sz="quarter" idx="12"/>
          </p:nvPr>
        </p:nvSpPr>
        <p:spPr/>
        <p:txBody>
          <a:bodyPr/>
          <a:lstStyle/>
          <a:p>
            <a:fld id="{36545198-DF98-4860-AAF4-4269071BD701}" type="slidenum">
              <a:rPr lang="en-US" smtClean="0"/>
              <a:pPr/>
              <a:t>18</a:t>
            </a:fld>
            <a:endParaRPr lang="en-US" dirty="0"/>
          </a:p>
        </p:txBody>
      </p:sp>
      <p:sp>
        <p:nvSpPr>
          <p:cNvPr id="2" name="Title 1"/>
          <p:cNvSpPr>
            <a:spLocks noGrp="1"/>
          </p:cNvSpPr>
          <p:nvPr>
            <p:ph type="title"/>
          </p:nvPr>
        </p:nvSpPr>
        <p:spPr/>
        <p:txBody>
          <a:bodyPr/>
          <a:lstStyle/>
          <a:p>
            <a:r>
              <a:rPr lang="en-US" dirty="0" smtClean="0"/>
              <a:t>Cost-Benefit Analysis </a:t>
            </a:r>
            <a:r>
              <a:rPr lang="en-US" sz="1400" dirty="0" smtClean="0"/>
              <a:t>(Cont</a:t>
            </a:r>
            <a:r>
              <a:rPr lang="en-US" sz="1400" dirty="0" smtClean="0"/>
              <a:t>. 7)</a:t>
            </a:r>
            <a:endParaRPr lang="en-US" sz="1400" dirty="0" smtClean="0"/>
          </a:p>
        </p:txBody>
      </p:sp>
    </p:spTree>
    <p:extLst>
      <p:ext uri="{BB962C8B-B14F-4D97-AF65-F5344CB8AC3E}">
        <p14:creationId xmlns:p14="http://schemas.microsoft.com/office/powerpoint/2010/main" val="2634066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figure consists of a large square box with sharp edges, which is titled ROI analysis examples. The first example is labeled project A. The following formula is provided below the label:&#10;ROI = (total benefits - total costs) ÷ total costs = &#10;Total benefits is substituted with 213,000 and total costs is substituted with 181,000. The answer reads 17.7%. There is a small rectangular box, labeled ROI for project A, on the right side of the figure. An arrow extends from this box and points to 17.7% &#10;The second example is labeled project B. The following formula is provided below the label:&#10;ROI = (total benefits - total costs) ÷ total costs = &#10;Total benefits is substituted with 330,000 and total costs is substituted with 247,500. The answer reads 33.3%. There is a small rectangular box, labeled ROI for project B, on the right side of the figure. An arrow extends from this box and points to 33.3%.&#10;" title="FIGURE C-7 Return on investment analysis for Project A and Project B shown in Figure C-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6837" y="1701646"/>
            <a:ext cx="7052624" cy="44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19</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8)</a:t>
            </a:r>
            <a:endParaRPr lang="en-US" sz="1400" dirty="0" smtClean="0"/>
          </a:p>
        </p:txBody>
      </p:sp>
      <p:sp>
        <p:nvSpPr>
          <p:cNvPr id="8" name="Rectangle 7"/>
          <p:cNvSpPr/>
          <p:nvPr/>
        </p:nvSpPr>
        <p:spPr>
          <a:xfrm>
            <a:off x="38583" y="4408925"/>
            <a:ext cx="1928254" cy="1169551"/>
          </a:xfrm>
          <a:prstGeom prst="rect">
            <a:avLst/>
          </a:prstGeom>
        </p:spPr>
        <p:txBody>
          <a:bodyPr wrap="square">
            <a:spAutoFit/>
          </a:bodyPr>
          <a:lstStyle/>
          <a:p>
            <a:r>
              <a:rPr lang="en-US" sz="1400" b="1" dirty="0"/>
              <a:t>FIGURE </a:t>
            </a:r>
            <a:r>
              <a:rPr lang="en-US" sz="1400" b="1" dirty="0" smtClean="0"/>
              <a:t>C-7 </a:t>
            </a:r>
            <a:r>
              <a:rPr lang="en-US" sz="1400" dirty="0"/>
              <a:t>Return on investment analysis for Project A </a:t>
            </a:r>
            <a:r>
              <a:rPr lang="en-US" sz="1400" dirty="0" smtClean="0"/>
              <a:t>and Project </a:t>
            </a:r>
            <a:r>
              <a:rPr lang="en-US" sz="1400" dirty="0"/>
              <a:t>B shown in </a:t>
            </a:r>
            <a:r>
              <a:rPr lang="en-US" sz="1400" dirty="0" smtClean="0"/>
              <a:t>Figure C-4.</a:t>
            </a:r>
            <a:endParaRPr lang="en-US" sz="1400" dirty="0"/>
          </a:p>
        </p:txBody>
      </p:sp>
    </p:spTree>
    <p:extLst>
      <p:ext uri="{BB962C8B-B14F-4D97-AF65-F5344CB8AC3E}">
        <p14:creationId xmlns:p14="http://schemas.microsoft.com/office/powerpoint/2010/main" val="373173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lstStyle/>
          <a:p>
            <a:r>
              <a:rPr lang="en-US" dirty="0" smtClean="0"/>
              <a:t>Define economic feasibility</a:t>
            </a:r>
          </a:p>
          <a:p>
            <a:r>
              <a:rPr lang="en-US" dirty="0" smtClean="0"/>
              <a:t>Classify costs and benefits into various categories, including tangible or intangible, direct or indirect, fixed or variable, and developmental or operational</a:t>
            </a:r>
          </a:p>
          <a:p>
            <a:r>
              <a:rPr lang="en-US" dirty="0" smtClean="0"/>
              <a:t>Understand chargeback methods and how they are used</a:t>
            </a:r>
            <a:endParaRPr lang="en-US" dirty="0"/>
          </a:p>
        </p:txBody>
      </p:sp>
      <p:sp>
        <p:nvSpPr>
          <p:cNvPr id="6" name="Slide Number Placeholder 5"/>
          <p:cNvSpPr>
            <a:spLocks noGrp="1"/>
          </p:cNvSpPr>
          <p:nvPr>
            <p:ph type="sldNum" sz="quarter" idx="12"/>
          </p:nvPr>
        </p:nvSpPr>
        <p:spPr/>
        <p:txBody>
          <a:bodyPr/>
          <a:lstStyle/>
          <a:p>
            <a:fld id="{046585E2-4C0B-443F-A25D-E625A79689EE}" type="slidenum">
              <a:rPr lang="en-US" smtClean="0"/>
              <a:pPr/>
              <a:t>2</a:t>
            </a:fld>
            <a:endParaRPr lang="en-US" dirty="0"/>
          </a:p>
        </p:txBody>
      </p:sp>
      <p:sp>
        <p:nvSpPr>
          <p:cNvPr id="16385" name="Title 1"/>
          <p:cNvSpPr>
            <a:spLocks noGrp="1"/>
          </p:cNvSpPr>
          <p:nvPr>
            <p:ph type="title"/>
          </p:nvPr>
        </p:nvSpPr>
        <p:spPr/>
        <p:txBody>
          <a:bodyPr/>
          <a:lstStyle/>
          <a:p>
            <a:r>
              <a:rPr lang="en-US" smtClean="0"/>
              <a:t>Chapter Objectives </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9)</a:t>
            </a:r>
            <a:endParaRPr lang="en-US" sz="1400" dirty="0" smtClean="0"/>
          </a:p>
        </p:txBody>
      </p:sp>
      <p:sp>
        <p:nvSpPr>
          <p:cNvPr id="5" name="Text Placeholder 2"/>
          <p:cNvSpPr>
            <a:spLocks noGrp="1"/>
          </p:cNvSpPr>
          <p:nvPr>
            <p:ph idx="4294967295"/>
          </p:nvPr>
        </p:nvSpPr>
        <p:spPr>
          <a:xfrm>
            <a:off x="415636" y="1481138"/>
            <a:ext cx="8271164" cy="4767262"/>
          </a:xfrm>
        </p:spPr>
        <p:txBody>
          <a:bodyPr>
            <a:normAutofit/>
          </a:bodyPr>
          <a:lstStyle/>
          <a:p>
            <a:r>
              <a:rPr lang="en-US" b="1" dirty="0" smtClean="0"/>
              <a:t>Using a Spreadsheet to Compute ROI</a:t>
            </a:r>
            <a:endParaRPr lang="en-US" b="1" dirty="0"/>
          </a:p>
        </p:txBody>
      </p:sp>
      <p:pic>
        <p:nvPicPr>
          <p:cNvPr id="8194" name="Picture 2" descr="The figure is a screenshot of a worksheet titled ROI analysis example. The sheet’s task bar consists of 9 tabs, which are labeled file, home, insert, page layout, formulas, data, review, view, and acrobat. Two other bars are placed next to each other below the task bar. The content inside the first bar reads E13. The second bar is labeled fx and the content inside the bar reads =(E11-C11)/C11. This content is circled.  The header on the sheet reads cumulative costs and benefits. The data on the sheet is presented in 5 columns and 8 rows.  The header of column 1 reads year. The header of column 2 reads costs. The header of column 3 reads cumulative costs. The header of column 4 reads benefits. The header of column 5 reads cumulative benefits. In row 2, column 1 reads 0, column 2 reads 60,000, column 3 reads 60,000, column 4 reads 3,000, and column 5 reads 3,000. In row 3, column 1 reads 1, column 2 reads 17,000, column 3 reads 77,000, column 4 reads 28,000, and column 5 reads 31,000. In row 4, column 1 reads 2, column 2 reads 18,500, column 3 reads 95,500, column 4 reads 31,000, and column 5 reads 62,000. In row 5, column 1 reads 3, column 2 reads 19,200, column 3 reads 114,700, column 4 reads 34,000, and column 5 reads 96,000. In row 6, column 1 reads 4, column 2 reads 21,000, column 3 reads 135,700, column 4 reads 36,000, and column 5 reads 132,000. In row 7, column 1 reads 5, column 2 reads 22,000, column 3 reads 157,700, column 4 reads 39,000, and column 5 reads 171,000. In row 8, column 1 reads 6, column 2 reads 23,300, column 3 reads 181,000, column 4 reads 42,000, and column 5 reads 213,000. There are rectangular boxes are the columns labeled 181,000 and 213,000. Below these columns, return on investment (ROI) 17.7% is mentioned and 17.7% is placed inside a highlighted cell. A rectangular box labeled (cumulative benefits (E11) - cumulative costs (C11)) ÷ cumulative costs (C11) is seen below the worksheet. An arrow extends from this box and points to the highlighted cell. There is an icon of a magnifying glass outside the worksheet. An arrow extends from this icon and points to the formula in the bar labeled fx. " title="FIGURE C-8 Sample ROI worksheet. Notice that cell E13 contains the ROI formul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7506" y="2105367"/>
            <a:ext cx="6537960" cy="383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06970" y="3328413"/>
            <a:ext cx="2041870" cy="954107"/>
          </a:xfrm>
          <a:prstGeom prst="rect">
            <a:avLst/>
          </a:prstGeom>
        </p:spPr>
        <p:txBody>
          <a:bodyPr wrap="square">
            <a:spAutoFit/>
          </a:bodyPr>
          <a:lstStyle/>
          <a:p>
            <a:r>
              <a:rPr lang="en-US" sz="1400" b="1" dirty="0"/>
              <a:t>FIGURE </a:t>
            </a:r>
            <a:r>
              <a:rPr lang="en-US" sz="1400" b="1" dirty="0" smtClean="0"/>
              <a:t>C-8 </a:t>
            </a:r>
            <a:r>
              <a:rPr lang="en-US" sz="1400" dirty="0"/>
              <a:t>Sample ROI worksheet. Notice that cell E13 contains the ROI </a:t>
            </a:r>
            <a:r>
              <a:rPr lang="en-US" sz="1400" dirty="0" smtClean="0"/>
              <a:t>formula. </a:t>
            </a:r>
            <a:endParaRPr lang="en-US" sz="1400" dirty="0"/>
          </a:p>
        </p:txBody>
      </p:sp>
    </p:spTree>
    <p:extLst>
      <p:ext uri="{BB962C8B-B14F-4D97-AF65-F5344CB8AC3E}">
        <p14:creationId xmlns:p14="http://schemas.microsoft.com/office/powerpoint/2010/main" val="2092833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10)</a:t>
            </a:r>
            <a:endParaRPr lang="en-US" sz="1300" dirty="0" smtClean="0"/>
          </a:p>
        </p:txBody>
      </p:sp>
      <p:sp>
        <p:nvSpPr>
          <p:cNvPr id="5" name="Text Placeholder 2"/>
          <p:cNvSpPr>
            <a:spLocks noGrp="1"/>
          </p:cNvSpPr>
          <p:nvPr>
            <p:ph idx="4294967295"/>
          </p:nvPr>
        </p:nvSpPr>
        <p:spPr>
          <a:xfrm>
            <a:off x="415636" y="1481138"/>
            <a:ext cx="8271164" cy="4767262"/>
          </a:xfrm>
        </p:spPr>
        <p:txBody>
          <a:bodyPr>
            <a:normAutofit/>
          </a:bodyPr>
          <a:lstStyle/>
          <a:p>
            <a:r>
              <a:rPr lang="en-US" b="1" dirty="0" smtClean="0"/>
              <a:t>Present Value Analysis</a:t>
            </a:r>
            <a:endParaRPr lang="en-US" b="1" dirty="0"/>
          </a:p>
          <a:p>
            <a:pPr lvl="1"/>
            <a:r>
              <a:rPr lang="en-US" sz="2400" dirty="0" smtClean="0"/>
              <a:t>Based on the concept of </a:t>
            </a:r>
            <a:r>
              <a:rPr lang="en-US" sz="2400" b="1" dirty="0" smtClean="0"/>
              <a:t>time value of money</a:t>
            </a:r>
            <a:endParaRPr lang="en-US" sz="9200" b="1" dirty="0"/>
          </a:p>
          <a:p>
            <a:pPr lvl="1"/>
            <a:r>
              <a:rPr lang="en-US" b="1" dirty="0" smtClean="0"/>
              <a:t>Present</a:t>
            </a:r>
            <a:r>
              <a:rPr lang="en-US" dirty="0" smtClean="0"/>
              <a:t> </a:t>
            </a:r>
            <a:r>
              <a:rPr lang="en-US" b="1" dirty="0" smtClean="0"/>
              <a:t>value</a:t>
            </a:r>
            <a:r>
              <a:rPr lang="en-US" dirty="0" smtClean="0"/>
              <a:t> of a </a:t>
            </a:r>
            <a:r>
              <a:rPr lang="en-US" dirty="0" smtClean="0"/>
              <a:t>future </a:t>
            </a:r>
            <a:r>
              <a:rPr lang="en-US" dirty="0" smtClean="0"/>
              <a:t>dollar</a:t>
            </a:r>
            <a:endParaRPr lang="en-US" dirty="0" smtClean="0"/>
          </a:p>
          <a:p>
            <a:pPr lvl="2"/>
            <a:r>
              <a:rPr lang="en-US" dirty="0" smtClean="0"/>
              <a:t>Amount </a:t>
            </a:r>
            <a:r>
              <a:rPr lang="en-US" dirty="0" smtClean="0"/>
              <a:t>of money that, when invested today at a certain interest rate, grows to exactly one dollar at a certain point in the </a:t>
            </a:r>
            <a:r>
              <a:rPr lang="en-US" dirty="0" smtClean="0"/>
              <a:t>future </a:t>
            </a:r>
            <a:endParaRPr lang="en-US" dirty="0" smtClean="0"/>
          </a:p>
          <a:p>
            <a:pPr lvl="3"/>
            <a:r>
              <a:rPr lang="en-US" dirty="0" smtClean="0"/>
              <a:t>Discount rate - Specified </a:t>
            </a:r>
            <a:r>
              <a:rPr lang="en-US" dirty="0" smtClean="0"/>
              <a:t>interest </a:t>
            </a:r>
            <a:r>
              <a:rPr lang="en-US" dirty="0" smtClean="0"/>
              <a:t>rate</a:t>
            </a:r>
            <a:endParaRPr lang="en-US" dirty="0" smtClean="0"/>
          </a:p>
          <a:p>
            <a:pPr lvl="2"/>
            <a:r>
              <a:rPr lang="en-US" b="1" dirty="0" smtClean="0"/>
              <a:t>Present value </a:t>
            </a:r>
            <a:r>
              <a:rPr lang="en-US" b="1" dirty="0" smtClean="0"/>
              <a:t>tables</a:t>
            </a:r>
            <a:r>
              <a:rPr lang="en-US" dirty="0" smtClean="0"/>
              <a:t>:</a:t>
            </a:r>
            <a:r>
              <a:rPr lang="en-US" b="1" dirty="0" smtClean="0"/>
              <a:t> </a:t>
            </a:r>
            <a:r>
              <a:rPr lang="en-US" dirty="0" smtClean="0"/>
              <a:t>Contain </a:t>
            </a:r>
            <a:r>
              <a:rPr lang="en-US" dirty="0" smtClean="0"/>
              <a:t>adjustment factors for various interest rates and numbers of years</a:t>
            </a:r>
          </a:p>
          <a:p>
            <a:pPr lvl="3"/>
            <a:endParaRPr lang="en-US" b="1" dirty="0" smtClean="0"/>
          </a:p>
          <a:p>
            <a:pPr lvl="3"/>
            <a:endParaRPr lang="en-US" dirty="0" smtClean="0"/>
          </a:p>
        </p:txBody>
      </p:sp>
    </p:spTree>
    <p:extLst>
      <p:ext uri="{BB962C8B-B14F-4D97-AF65-F5344CB8AC3E}">
        <p14:creationId xmlns:p14="http://schemas.microsoft.com/office/powerpoint/2010/main" val="3098130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11)</a:t>
            </a:r>
            <a:endParaRPr lang="en-US" sz="1300" dirty="0" smtClean="0"/>
          </a:p>
        </p:txBody>
      </p:sp>
      <p:sp>
        <p:nvSpPr>
          <p:cNvPr id="7" name="Rectangle 6"/>
          <p:cNvSpPr/>
          <p:nvPr/>
        </p:nvSpPr>
        <p:spPr>
          <a:xfrm>
            <a:off x="228600" y="5073318"/>
            <a:ext cx="8458200" cy="738664"/>
          </a:xfrm>
          <a:prstGeom prst="rect">
            <a:avLst/>
          </a:prstGeom>
        </p:spPr>
        <p:txBody>
          <a:bodyPr wrap="square">
            <a:spAutoFit/>
          </a:bodyPr>
          <a:lstStyle/>
          <a:p>
            <a:r>
              <a:rPr lang="en-US" sz="1400" b="1" dirty="0" smtClean="0"/>
              <a:t>FIGURE C-9 </a:t>
            </a:r>
            <a:r>
              <a:rPr lang="en-US" sz="1400" dirty="0"/>
              <a:t>Portion of a present value table showing </a:t>
            </a:r>
            <a:r>
              <a:rPr lang="en-US" sz="1400" dirty="0" smtClean="0"/>
              <a:t>adjustment factors </a:t>
            </a:r>
            <a:r>
              <a:rPr lang="en-US" sz="1400" dirty="0"/>
              <a:t>for various time periods and discount rates. Values in the table </a:t>
            </a:r>
            <a:r>
              <a:rPr lang="en-US" sz="1400" dirty="0" smtClean="0"/>
              <a:t>are calculated </a:t>
            </a:r>
            <a:r>
              <a:rPr lang="en-US" sz="1400" dirty="0"/>
              <a:t>using the formula shown in the text. Notice how the </a:t>
            </a:r>
            <a:r>
              <a:rPr lang="en-US" sz="1400" dirty="0" smtClean="0"/>
              <a:t>factors decrease </a:t>
            </a:r>
            <a:r>
              <a:rPr lang="en-US" sz="1400" dirty="0"/>
              <a:t>as time and </a:t>
            </a:r>
            <a:r>
              <a:rPr lang="en-US" sz="1400" dirty="0" smtClean="0"/>
              <a:t>percentage </a:t>
            </a:r>
            <a:r>
              <a:rPr lang="en-US" sz="1400" dirty="0"/>
              <a:t>increase.</a:t>
            </a:r>
          </a:p>
        </p:txBody>
      </p:sp>
      <p:pic>
        <p:nvPicPr>
          <p:cNvPr id="9218" name="Picture 2" descr="The figure comprises of a table, which provides data regarding adjustment factors for various time periods and discount rates. It consists of 6 columns and 11 rows. The header of column 1 reads periods, the header of column 2 reads 6%, the header of column 3 reads 8%, the header of column 4 reads 10%, the header of column 5 reads 12%, and the header of column 6 reads 14%. &#10;In row 2, column 1 reads 1, column 2 reads 0.943, column 3 reads 0.926, column 4 reads 0.909, column 5 reads 0.893, and column 6 reads 0.877.&#10;In row 3, column 1 reads 2, column 2 reads 0.890, column 3 reads 0.857, column 4 reads 0.826, column 5 reads 0.797, and column 6 reads 0.769.&#10;In row 4, column 1 reads 3, column 2 reads 0.840, column 3 reads 0.794, column 4 reads 0.751, column 5 reads 0.712, and column 6 reads 0.675.&#10;In row 5, column 1 reads 4, column 2 reads 0.792, column 3 reads 0.735, column 4 reads 0.683, column 5 reads 0.636, and column 6 reads 0.592.&#10;In row 6, column 1 reads 5, column 2 reads 0.747, column 3 reads 0.681, column 4 reads 0.621, column 5 reads 0.567, and column 6 reads 0.519.&#10;In row 7, column 1 reads 6, column 2 reads 0.705, column 3 reads 0.630, column 4 reads 0.564, column 5 reads 0.507, and column 6 reads 0.456.&#10;In row 8, column 1 reads 7, column 2 reads 0.665, column 3 reads 0.583, column 4 reads 0.513, column 5 reads 0.452, and column 6 reads 0.400.&#10;In row 9, column 1 reads 8, column 2 reads 0.627, column 3 reads 0.540, column 4 reads 0.467, column 5 reads 0.404, and column 6 reads 0.351.&#10;In row 10, column 1 reads 9, column 2 reads 0.592, column 3 reads 0.500, column 4 reads 0.424, column 5 reads 0.361, and column 6 reads 0.308.&#10;In row 11, column 1 reads 10, column 2 reads 0.558, column 3 reads 0.463, column 4 reads 0.386, column 5 reads 0.322, and column 6 reads 0.270.&#10;" title="FIGURE C-9 Portion of a present value table showing adjustment factors for various time periods and discount rates. Values in the table are calculated using the formula shown in the text. Notice how the factors decrease as time and percentage increa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417638"/>
            <a:ext cx="8626065" cy="363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061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12)</a:t>
            </a:r>
            <a:endParaRPr lang="en-US" sz="1300" dirty="0" smtClean="0"/>
          </a:p>
        </p:txBody>
      </p:sp>
      <p:sp>
        <p:nvSpPr>
          <p:cNvPr id="7" name="Rectangle 6"/>
          <p:cNvSpPr/>
          <p:nvPr/>
        </p:nvSpPr>
        <p:spPr>
          <a:xfrm>
            <a:off x="941784" y="5470625"/>
            <a:ext cx="7364016" cy="646331"/>
          </a:xfrm>
          <a:prstGeom prst="rect">
            <a:avLst/>
          </a:prstGeom>
        </p:spPr>
        <p:txBody>
          <a:bodyPr wrap="square">
            <a:spAutoFit/>
          </a:bodyPr>
          <a:lstStyle/>
          <a:p>
            <a:r>
              <a:rPr lang="en-US" sz="1400" b="1" dirty="0"/>
              <a:t>FIGURE </a:t>
            </a:r>
            <a:r>
              <a:rPr lang="en-US" sz="1400" b="1" dirty="0" smtClean="0"/>
              <a:t>C-10 </a:t>
            </a:r>
            <a:r>
              <a:rPr lang="en-US" sz="1400" dirty="0" smtClean="0"/>
              <a:t>The </a:t>
            </a:r>
            <a:r>
              <a:rPr lang="en-US" sz="1400" dirty="0"/>
              <a:t>CCH Business Owner’s Toolkit offers a small business guide, and </a:t>
            </a:r>
            <a:r>
              <a:rPr lang="en-US" sz="1400" dirty="0" smtClean="0"/>
              <a:t>a wide </a:t>
            </a:r>
            <a:r>
              <a:rPr lang="en-US" sz="1400" dirty="0"/>
              <a:t>range of financial tools, </a:t>
            </a:r>
            <a:r>
              <a:rPr lang="en-IN" sz="1400" dirty="0"/>
              <a:t>including guidance on calculating net present value</a:t>
            </a:r>
            <a:r>
              <a:rPr lang="en-IN" sz="1400" dirty="0" smtClean="0"/>
              <a:t>.</a:t>
            </a:r>
            <a:endParaRPr lang="en-US" sz="1400" dirty="0"/>
          </a:p>
          <a:p>
            <a:r>
              <a:rPr lang="en-IN" sz="800" b="1" dirty="0"/>
              <a:t>Source: </a:t>
            </a:r>
            <a:r>
              <a:rPr lang="en-IN" sz="800" dirty="0"/>
              <a:t>CCH Incorporated</a:t>
            </a:r>
            <a:endParaRPr lang="en-US" sz="800" dirty="0"/>
          </a:p>
        </p:txBody>
      </p:sp>
      <p:pic>
        <p:nvPicPr>
          <p:cNvPr id="5" name="Picture 4" descr="The figure is a screenshot of Business Owner’s Toolkit’s web page. &#10;Starting from the top, there a logo on the top-left corner, which is labeled CCH - a Wolters Kluwer business. The header of the page reads Business owner’s toolkit - total know how for small business. There is a horizontal task bar below the header. The following buttons are seen on the task bar: Home, small business guide, business tools, ask Alice!, e mail newsletter and CCH. On the left side of the page, few links have been listed like merchant accounts, payroll services, health insurance, phone systems, security systems, copiers, 401k plans, and trade show displays. On the right side of the page, the following text has been mentioned:&#10;Net present value of major purchases. &#10;The net present value method (NVP) of evaluating a major project allows you to consider the time value of money. Essentially, it helps you find the present value in “today’s dollars” of the future net cash flow of a project. Then you can compare that amount with the amount of money needed to implement the project. &#10;If the NVP is greater than the cost, the project will be profitable for you (assuming, of course, that your estimated cash flow is reasonably close to reality). If you have more than one project on the table, you can compute the NVP of both, and choose the one with the greatest difference between NVP and cost. &#10;As an example of how NPV works, let’s say you’re looking at a project costing $7,500 that is expected to return $2,000 per year for five years, or $ 10,000 in total. At first glance, the project looks profitable. Under the payback method, it looks as if the project will pay for itself in3.75 years. However, using NPV analysis you can determine that if the discount rate on the project was 10 percent, the value of the expected returns would be $ 12,078.83. in other words, if you had $ 7,500,00 today and invested it at 10 percent, after five years you’d wind up with $ 12,078.83, well above your payback method calculation.&#10;But….NPV analysis is generally used to evaluate the project’s cash flows, rather than the income from the project that would be shown on an income statement. Why? Because the income statement factors in depreciation, but depreciation is not an out-of-pocket expense. For instance, if revenue of $10,000 is reduced to $7,000 of income because of a $3,000 depreciation deduction, you still have the use of the full $10,000. So, the cash flow figure of $10,000 is the more instructive one to look at. However, if you are very concerned about the appearance of your income statement (for example, if you anticipate putting the business up for sale or seeking major financing in the future, or if you’re under stockholder pressure to show more income) you may decide that the income figure is more appropriate to use. &#10;How do you compute NVP? The easiest way is to use a good financial calculator. If you don’t have one, or don’t want to take the time to learn how to use one, you can use the present value table contained among the business tools.&#10;" title="FIGURE C-10 The CCH Business Owner’s Toolkit offers a small business guide, and a wide range of financial tools, including guidance on calculating net present valu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84" y="1471045"/>
            <a:ext cx="7260432" cy="4009105"/>
          </a:xfrm>
          <a:prstGeom prst="rect">
            <a:avLst/>
          </a:prstGeom>
        </p:spPr>
      </p:pic>
    </p:spTree>
    <p:extLst>
      <p:ext uri="{BB962C8B-B14F-4D97-AF65-F5344CB8AC3E}">
        <p14:creationId xmlns:p14="http://schemas.microsoft.com/office/powerpoint/2010/main" val="2434534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a:bodyPr>
          <a:lstStyle/>
          <a:p>
            <a:pPr>
              <a:defRPr/>
            </a:pPr>
            <a:r>
              <a:rPr lang="en-US" dirty="0"/>
              <a:t>Cost-Benefit Analysis </a:t>
            </a:r>
            <a:r>
              <a:rPr lang="en-US" sz="1400" dirty="0"/>
              <a:t>(Cont</a:t>
            </a:r>
            <a:r>
              <a:rPr lang="en-US" sz="1400" dirty="0" smtClean="0"/>
              <a:t>. 13)</a:t>
            </a:r>
            <a:endParaRPr lang="en-US" sz="1300" dirty="0" smtClean="0"/>
          </a:p>
        </p:txBody>
      </p:sp>
      <p:sp>
        <p:nvSpPr>
          <p:cNvPr id="7" name="Rectangle 6"/>
          <p:cNvSpPr/>
          <p:nvPr/>
        </p:nvSpPr>
        <p:spPr>
          <a:xfrm>
            <a:off x="457200" y="3049480"/>
            <a:ext cx="2557463" cy="1384995"/>
          </a:xfrm>
          <a:prstGeom prst="rect">
            <a:avLst/>
          </a:prstGeom>
        </p:spPr>
        <p:txBody>
          <a:bodyPr wrap="square">
            <a:spAutoFit/>
          </a:bodyPr>
          <a:lstStyle/>
          <a:p>
            <a:r>
              <a:rPr lang="en-US" sz="1400" b="1" dirty="0" smtClean="0"/>
              <a:t>FIGURE C-11 </a:t>
            </a:r>
            <a:r>
              <a:rPr lang="en-US" sz="1400" dirty="0"/>
              <a:t>Net present value analysis for Project A and Project B. The tables use discount </a:t>
            </a:r>
            <a:r>
              <a:rPr lang="en-US" sz="1400" dirty="0" smtClean="0"/>
              <a:t>factors from </a:t>
            </a:r>
            <a:r>
              <a:rPr lang="en-US" sz="1400" dirty="0"/>
              <a:t>external sources, such as the CCH site shown in Figure </a:t>
            </a:r>
            <a:r>
              <a:rPr lang="en-US" sz="1400" dirty="0" smtClean="0"/>
              <a:t>C-10. </a:t>
            </a:r>
            <a:endParaRPr lang="en-US" sz="1400" dirty="0"/>
          </a:p>
        </p:txBody>
      </p:sp>
      <p:pic>
        <p:nvPicPr>
          <p:cNvPr id="9" name="Picture 8" descr="The figure consists of two tables placed one below the other. Starting from the top, the first table is labeled project A and the second table is labeled project B. The first table consists of 9 columns and 8 rows. The header of column 1 is empty. The header of column 2 reads year 0. The header of column 3 reads year 1. The header of column 4 reads year 2. The header of column 5 reads year 3. The header of column 6 reads year 4. The header of column 7 reads year 5. The header of the column 8 reads year 6. The header of column 9 reads total. &#10;In row 2, column 1 reads benefits, column 2 reads 3,000, column 3 reads 28,000, column 4 reads 31,000, column 5 reads 34,000, column 6 reads 36,000, column 7 reads 39,000, column 8 reads 42,000, and column 9 is empty. &#10;In row 3, column 1 reads present value factor (12%), column 2 reads 1.000, column 3 reads 0.893, column 4 reads 0.797, column 5 reads 0.712, column 6 reads 0.636, column 7 reads 0.567, column 8 reads 0.507, and column 9 is empty.&#10;In row 4, column 1 reads present value, column 2 reads 3,000, column 3 reads 25,004, column 4 reads 24,707, column 5 reads 24,208, column 6 reads 22,896, column 7 reads 22,113, and column 8 reads 21,294, and column 9 reads 143,222. &#10;In row 5, column 1 reads costs, column 2 reads 60,000, column 3 reads 17,000, column 4 reads 18,500, column 5 reads 19,200, column 6 reads 21,000, column 7 reads 22,000, column 8 reads 23,300, and column 9 is empty. &#10;In row 6, column 1 reads present value factor (12%), column 2 reads 1.000, column 3 reads 0.893, column 4 reads 0.797, column 5 reads 0.712, column 6 reads 0.636, column 7 reads 0.567, column 8 reads 0.507, and column 9 is empty.&#10;In row 7, column 1 reads present value, column 2 reads 60,000, column 3 reads 15,181, column 4 reads 14,745, column 5 reads 13,670, column 6 reads 13,356, column 7 reads 12,474, column 8 reads 11,813 and column 9 reads 141,239.&#10;In row 8, column 1 reads net present value. Columns 2, 3, 4, 5, 6, 7, and 8 are empty. Column 9 reads 1,983. &#10;The second table consists of 9 columns and 8 rows. The header of column 1 is empty. The header of column 2 reads year 0. The header of column 3 reads year 1. The header of column 4 reads year 2. The header of column 5 reads year 3. The header of column 6 reads year 4. The header of column 7 reads year 5. The header of the column 8 reads year 6. The header of column 9 reads total. &#10;In row 2, column 1 reads benefits, column 2 is empty, column 3 reads 6,000, column 4 reads 26,000, column 5 reads 54,000, column 6 reads 70,000, column 7 reads 82,000, column 8 reads 92,000, and column 9 is empty. &#10;In row 3, column 1 reads present value factor (12%), column 2 is empty, column 3 reads 0.893, column 4 reads 0.797, column 5 reads 0.712, column 6 reads 0.636, column 7 reads 0.567, column 8 reads 0.507, and column 9 is empty.&#10;In row 4, column 1 reads present value, column 2 is empty, column 3 reads 5,358, column 4 reads 20,722, column 5 reads 38,448, column 6 reads 44,520, column 7 reads 46,494, and column 8 reads 46,644, and column 9 reads 202,186. &#10;In row 5, column 1 reads costs, column 2 reads 80,000, column 3 reads 40,000, column 4 reads 25,000, column 5 reads 22,000, column 6 reads 24,000, column 7 reads 26,500, column 8 reads 30,000, and column 9 is empty. &#10;In row 6, column 1 reads present value factor (12%), column 2 reads 1.000, column 3 reads 0.893, column 4 reads 0.797, column 5 reads 0.712, column 6 reads 0.636, column 7 reads 0.567, column 8 reads 0.507, and column 9 is empty.&#10;In row 7, column 1 reads present value, column 2 reads 80,000, column 3 reads 35,720, column 4 reads 19,925, column 5 reads 15,664, column 6 reads 15,264, column 7 reads 15,026, column 8 reads 15,210 and column 9 reads 196.809.&#10;In row 8, column 1 reads net present value. Columns 2, 3, 4, 5, 6, 7, and 8 are empty. Column 9 reads 5,377. &#10;" title="FIGURE C-11 Net present value analysis for Project A and Project B. The tables use discount factors from external sources, such as the CCH site shown in Figure C-10.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060" y="1165720"/>
            <a:ext cx="5235552" cy="5152516"/>
          </a:xfrm>
          <a:prstGeom prst="rect">
            <a:avLst/>
          </a:prstGeom>
        </p:spPr>
      </p:pic>
    </p:spTree>
    <p:extLst>
      <p:ext uri="{BB962C8B-B14F-4D97-AF65-F5344CB8AC3E}">
        <p14:creationId xmlns:p14="http://schemas.microsoft.com/office/powerpoint/2010/main" val="4106834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p:txBody>
          <a:bodyPr/>
          <a:lstStyle/>
          <a:p>
            <a:r>
              <a:rPr lang="en-US" b="1" dirty="0" smtClean="0"/>
              <a:t>Using a Spreadsheet to Calculate Present </a:t>
            </a:r>
            <a:r>
              <a:rPr lang="en-US" b="1" dirty="0" smtClean="0"/>
              <a:t>Value</a:t>
            </a:r>
            <a:endParaRPr lang="en-US" b="1"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25</a:t>
            </a:fld>
            <a:endParaRPr lang="en-US" dirty="0"/>
          </a:p>
        </p:txBody>
      </p:sp>
      <p:sp>
        <p:nvSpPr>
          <p:cNvPr id="2" name="Title 1"/>
          <p:cNvSpPr>
            <a:spLocks noGrp="1"/>
          </p:cNvSpPr>
          <p:nvPr>
            <p:ph type="title"/>
          </p:nvPr>
        </p:nvSpPr>
        <p:spPr/>
        <p:txBody>
          <a:bodyPr/>
          <a:lstStyle/>
          <a:p>
            <a:r>
              <a:rPr lang="en-US" dirty="0"/>
              <a:t>Cost-Benefit Analysis </a:t>
            </a:r>
            <a:r>
              <a:rPr lang="en-US" sz="1400" dirty="0"/>
              <a:t>(Cont</a:t>
            </a:r>
            <a:r>
              <a:rPr lang="en-US" sz="1400" dirty="0" smtClean="0"/>
              <a:t>. 14)</a:t>
            </a:r>
            <a:endParaRPr lang="en-US" sz="1400" dirty="0" smtClean="0"/>
          </a:p>
        </p:txBody>
      </p:sp>
      <p:sp>
        <p:nvSpPr>
          <p:cNvPr id="7" name="Rectangle 6"/>
          <p:cNvSpPr/>
          <p:nvPr/>
        </p:nvSpPr>
        <p:spPr>
          <a:xfrm>
            <a:off x="130968" y="3305251"/>
            <a:ext cx="3308599" cy="2462213"/>
          </a:xfrm>
          <a:prstGeom prst="rect">
            <a:avLst/>
          </a:prstGeom>
        </p:spPr>
        <p:txBody>
          <a:bodyPr wrap="square">
            <a:spAutoFit/>
          </a:bodyPr>
          <a:lstStyle/>
          <a:p>
            <a:r>
              <a:rPr lang="en-US" sz="1400" b="1" dirty="0"/>
              <a:t>FIGURE </a:t>
            </a:r>
            <a:r>
              <a:rPr lang="en-US" sz="1400" b="1" dirty="0" smtClean="0"/>
              <a:t>C-12 </a:t>
            </a:r>
            <a:r>
              <a:rPr lang="en-US" sz="1400" dirty="0"/>
              <a:t>The top screen shows how to use discount factors to calculate present value in </a:t>
            </a:r>
            <a:r>
              <a:rPr lang="en-US" sz="1400" dirty="0" smtClean="0"/>
              <a:t>a Microsoft </a:t>
            </a:r>
            <a:r>
              <a:rPr lang="en-US" sz="1400" dirty="0"/>
              <a:t>Excel spreadsheet. In this case, the present value of benefits is $79,160. The bottom screen </a:t>
            </a:r>
            <a:r>
              <a:rPr lang="en-US" sz="1400" dirty="0" smtClean="0"/>
              <a:t>shows an </a:t>
            </a:r>
            <a:r>
              <a:rPr lang="en-US" sz="1400" dirty="0"/>
              <a:t>example of the NPV function, which is a menu-driven formula that is built into Excel. The slight </a:t>
            </a:r>
            <a:r>
              <a:rPr lang="en-US" sz="1400" dirty="0" smtClean="0"/>
              <a:t>difference between </a:t>
            </a:r>
            <a:r>
              <a:rPr lang="en-US" sz="1400" dirty="0"/>
              <a:t>the values is because Excel uses more decimal places.</a:t>
            </a:r>
          </a:p>
        </p:txBody>
      </p:sp>
      <p:pic>
        <p:nvPicPr>
          <p:cNvPr id="10" name="Picture 9" descr="The figure consists of two screenshots placed one below the other. The screenshot on the top shows how to use discount factors to calculate present value in a Microsoft Excel spreadsheet. The screenshot in the bottom shows an example of the NPV function, which is a menu-driven formula that is built into Excel.&#10;The screenshot on the top is labeled present value example. The table in the excel sheet is labeled PV analysis: Proposed information system. There are 6 columns and 8 rows. The header of column 1 is empty. The header of column 2 reads year 0, the header of column 3 reads year 1, the header of column 4 reads year 2, the header of column 5 reads year 3, and the header of column 6 reads total. &#10;In row 2, column 1 reads benefits, column 2 is empty, column 3 reads 20,000, column 4 reads 30,000, column 5 reads 40,000, and column 6 is empty.  &#10;In row 3, column 1 reads factor, column 2 is empty, column 3 reads 0.943, column 4 reads 0.890, column 5 reads 0.840, and column 6 is empty. &#10;In row 4, column 1 reads PV of benefits, column 2 is empty, column 3 reads 18,860, column 4 reads 26,700, column 5 reads 33,600, and column 6 reads 79,160. The value in column 6 is circled.&#10;All columns in row 5 are empty.&#10;In row 6, column 1 reads costs, column 2 reads 30,000, column 3 reads 10,000, column 4 reads 10,000, column 5 reads 10,000, and column 6 is empty. &#10;In row 7, column 1 reads factor, column 2 reads 1.000, column 3 reads 0.943, column 4 reads 0.890, column 5 reads 0.840, and column 6 is empty. &#10;In row 8, column 1 reads PV of costs, column 2 reads 30,000, column 3 reads 9,430, column 4 reads 8,900, column 5 reads 8,400, and column 6 reads 56,730. &#10;The net present value is mentioned below the last column of row 8. The net present value is 22,430.&#10;The second screenshot is of a dialog box. NVP is mentioned on the top-left corner of the box. The dialog box consists of 5 labels listed one below the other. There is a blank space next to each label, in which values can be filled in. The first label reads rate, which is followed by a box, in which .06 is keyed in and the value next to the box reads = 0.06. The second label reads value 1, which is followed by a box, in which 20000 keyed in and the value next to the box reads = 20000. The third label reads value 2, which is followed by a box, in which 30000 is keyed in and the value next to the box reads = 30000. The fourth label reads value 3, which is followed by a box, in which 40000 is keyed in and the value next to the box reads = 40000. The fifth label reads value 4, which is followed by an empty box and the value next to it reads = number. The value on the bottom-right corner reads 79152.58905. There is an icon of a magnifying glass on the right side of the figure. Three arrows extend from the icon. One arrow points to the encircled column in the worksheet. The second arrow points to the label NPV in the dialog box. The third arrow points to the value that reads 79152.58905." title="FIGURE C-12 The top screen shows how to use discount factors to calculate present value in a Microsoft Excel spreadsheet. In this case, the present value of benefits is $79,160. The bottom screen shows an example of the NPV function, which is a menu-driven formula that is built into Excel. The slight difference between the values is because Excel uses more decimal plac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9550" y="2002202"/>
            <a:ext cx="5663482" cy="4405742"/>
          </a:xfrm>
          <a:prstGeom prst="rect">
            <a:avLst/>
          </a:prstGeom>
        </p:spPr>
      </p:pic>
    </p:spTree>
    <p:extLst>
      <p:ext uri="{BB962C8B-B14F-4D97-AF65-F5344CB8AC3E}">
        <p14:creationId xmlns:p14="http://schemas.microsoft.com/office/powerpoint/2010/main" val="922283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26</a:t>
            </a:fld>
            <a:endParaRPr lang="en-US" dirty="0"/>
          </a:p>
        </p:txBody>
      </p:sp>
      <p:sp>
        <p:nvSpPr>
          <p:cNvPr id="56321" name="Title 1"/>
          <p:cNvSpPr>
            <a:spLocks noGrp="1"/>
          </p:cNvSpPr>
          <p:nvPr>
            <p:ph type="title"/>
          </p:nvPr>
        </p:nvSpPr>
        <p:spPr/>
        <p:txBody>
          <a:bodyPr/>
          <a:lstStyle/>
          <a:p>
            <a:pPr eaLnBrk="1" hangingPunct="1"/>
            <a:r>
              <a:rPr lang="en-US" dirty="0" smtClean="0"/>
              <a:t>Toolkit Summary</a:t>
            </a:r>
          </a:p>
        </p:txBody>
      </p:sp>
      <p:sp>
        <p:nvSpPr>
          <p:cNvPr id="3" name="Text Placeholder 2"/>
          <p:cNvSpPr>
            <a:spLocks noGrp="1"/>
          </p:cNvSpPr>
          <p:nvPr>
            <p:ph idx="4294967295"/>
          </p:nvPr>
        </p:nvSpPr>
        <p:spPr>
          <a:xfrm>
            <a:off x="457200" y="1481138"/>
            <a:ext cx="8229600" cy="4995862"/>
          </a:xfrm>
        </p:spPr>
        <p:txBody>
          <a:bodyPr rtlCol="0">
            <a:noAutofit/>
          </a:bodyPr>
          <a:lstStyle/>
          <a:p>
            <a:r>
              <a:rPr lang="en-US" dirty="0" smtClean="0"/>
              <a:t>A systems analyst must </a:t>
            </a:r>
            <a:r>
              <a:rPr lang="en-US" dirty="0"/>
              <a:t>be concerned with economic feasibility throughout </a:t>
            </a:r>
            <a:r>
              <a:rPr lang="en-US" dirty="0" smtClean="0"/>
              <a:t>the </a:t>
            </a:r>
            <a:r>
              <a:rPr lang="en-US" dirty="0" smtClean="0"/>
              <a:t>SDLC</a:t>
            </a:r>
          </a:p>
          <a:p>
            <a:r>
              <a:rPr lang="en-US" dirty="0" smtClean="0"/>
              <a:t>Classification of project costs</a:t>
            </a:r>
          </a:p>
          <a:p>
            <a:pPr lvl="1">
              <a:spcBef>
                <a:spcPts val="400"/>
              </a:spcBef>
            </a:pPr>
            <a:r>
              <a:rPr lang="en-US" dirty="0" smtClean="0"/>
              <a:t>Tangible </a:t>
            </a:r>
            <a:r>
              <a:rPr lang="en-US" dirty="0"/>
              <a:t>or intangible, direct or indirect, fixed </a:t>
            </a:r>
            <a:r>
              <a:rPr lang="en-US" dirty="0" smtClean="0"/>
              <a:t>or variable</a:t>
            </a:r>
            <a:r>
              <a:rPr lang="en-US" dirty="0"/>
              <a:t>, and developmental or </a:t>
            </a:r>
            <a:r>
              <a:rPr lang="en-US" dirty="0" smtClean="0"/>
              <a:t>operational</a:t>
            </a:r>
          </a:p>
          <a:p>
            <a:r>
              <a:rPr lang="en-US" dirty="0" smtClean="0"/>
              <a:t>Common chargeback </a:t>
            </a:r>
            <a:r>
              <a:rPr lang="en-US" dirty="0"/>
              <a:t>approaches </a:t>
            </a:r>
            <a:endParaRPr lang="en-US" dirty="0" smtClean="0"/>
          </a:p>
          <a:p>
            <a:pPr lvl="1">
              <a:spcBef>
                <a:spcPts val="400"/>
              </a:spcBef>
            </a:pPr>
            <a:r>
              <a:rPr lang="en-US" dirty="0" smtClean="0"/>
              <a:t>No </a:t>
            </a:r>
            <a:r>
              <a:rPr lang="en-US" dirty="0"/>
              <a:t>charge, a </a:t>
            </a:r>
            <a:r>
              <a:rPr lang="en-US" dirty="0" smtClean="0"/>
              <a:t>fixed charge</a:t>
            </a:r>
            <a:r>
              <a:rPr lang="en-US" dirty="0"/>
              <a:t>, a variable charge based on resource usage, or a variable charge based </a:t>
            </a:r>
            <a:r>
              <a:rPr lang="en-US" dirty="0" smtClean="0"/>
              <a:t>on </a:t>
            </a:r>
            <a:r>
              <a:rPr lang="en-US" dirty="0" smtClean="0"/>
              <a:t>volume</a:t>
            </a:r>
          </a:p>
          <a:p>
            <a:endParaRPr lang="en-US" dirty="0"/>
          </a:p>
        </p:txBody>
      </p:sp>
    </p:spTree>
    <p:extLst>
      <p:ext uri="{BB962C8B-B14F-4D97-AF65-F5344CB8AC3E}">
        <p14:creationId xmlns:p14="http://schemas.microsoft.com/office/powerpoint/2010/main" val="2514846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81000" y="1447800"/>
            <a:ext cx="8610600" cy="4525963"/>
          </a:xfrm>
        </p:spPr>
        <p:txBody>
          <a:bodyPr rtlCol="0">
            <a:noAutofit/>
          </a:bodyPr>
          <a:lstStyle/>
          <a:p>
            <a:r>
              <a:rPr lang="en-US" dirty="0"/>
              <a:t>Classification of system benefits </a:t>
            </a:r>
          </a:p>
          <a:p>
            <a:pPr lvl="1">
              <a:spcBef>
                <a:spcPts val="400"/>
              </a:spcBef>
            </a:pPr>
            <a:r>
              <a:rPr lang="en-US" dirty="0"/>
              <a:t>Tangible or intangible, fixed or variable, direct or indirect, and positive or cost-avoidance</a:t>
            </a:r>
          </a:p>
          <a:p>
            <a:r>
              <a:rPr lang="en-US" dirty="0" smtClean="0"/>
              <a:t>Approaches to cost-benefit analysis </a:t>
            </a:r>
          </a:p>
          <a:p>
            <a:pPr lvl="1"/>
            <a:r>
              <a:rPr lang="en-US" dirty="0" smtClean="0"/>
              <a:t>Payback </a:t>
            </a:r>
            <a:r>
              <a:rPr lang="en-US" dirty="0"/>
              <a:t>analysis determines the time it takes for a system to pay for itself, </a:t>
            </a:r>
            <a:r>
              <a:rPr lang="en-US" dirty="0" smtClean="0"/>
              <a:t>which is </a:t>
            </a:r>
            <a:r>
              <a:rPr lang="en-US" dirty="0"/>
              <a:t>called the payback </a:t>
            </a:r>
            <a:r>
              <a:rPr lang="en-US" dirty="0" smtClean="0"/>
              <a:t>period</a:t>
            </a:r>
          </a:p>
          <a:p>
            <a:pPr lvl="1"/>
            <a:r>
              <a:rPr lang="en-US" dirty="0"/>
              <a:t>Return on investment analysis measures a system by comparing net benefits to total costs</a:t>
            </a:r>
          </a:p>
          <a:p>
            <a:pPr lvl="1"/>
            <a:r>
              <a:rPr lang="en-US" dirty="0"/>
              <a:t>Present value analysis adjusts the value of future costs and benefits to account for the time value of money</a:t>
            </a:r>
          </a:p>
          <a:p>
            <a:pPr lvl="2"/>
            <a:endParaRPr lang="en-US" dirty="0" smtClean="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27</a:t>
            </a:fld>
            <a:endParaRPr lang="en-US" dirty="0"/>
          </a:p>
        </p:txBody>
      </p:sp>
      <p:sp>
        <p:nvSpPr>
          <p:cNvPr id="57345" name="Title 1"/>
          <p:cNvSpPr>
            <a:spLocks noGrp="1"/>
          </p:cNvSpPr>
          <p:nvPr>
            <p:ph type="title"/>
          </p:nvPr>
        </p:nvSpPr>
        <p:spPr/>
        <p:txBody>
          <a:bodyPr/>
          <a:lstStyle/>
          <a:p>
            <a:r>
              <a:rPr lang="en-US" dirty="0"/>
              <a:t>Toolkit Summary </a:t>
            </a:r>
            <a:r>
              <a:rPr lang="en-US" sz="1400" dirty="0" smtClean="0"/>
              <a:t>(Cont.)</a:t>
            </a:r>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lstStyle/>
          <a:p>
            <a:r>
              <a:rPr lang="en-US" dirty="0" smtClean="0"/>
              <a:t>Use payback analysis to calculate the length of time that it takes for a project to pay for itself</a:t>
            </a:r>
          </a:p>
          <a:p>
            <a:r>
              <a:rPr lang="en-US" dirty="0" smtClean="0"/>
              <a:t>Use return on investment analysis to measure a project’s profitability</a:t>
            </a:r>
          </a:p>
          <a:p>
            <a:r>
              <a:rPr lang="en-US" dirty="0" smtClean="0"/>
              <a:t>Use present value analysis to determine the value of a future project measured in current dollars</a:t>
            </a:r>
            <a:endParaRPr lang="en-US" dirty="0"/>
          </a:p>
        </p:txBody>
      </p:sp>
      <p:sp>
        <p:nvSpPr>
          <p:cNvPr id="6" name="Slide Number Placeholder 5"/>
          <p:cNvSpPr>
            <a:spLocks noGrp="1"/>
          </p:cNvSpPr>
          <p:nvPr>
            <p:ph type="sldNum" sz="quarter" idx="12"/>
          </p:nvPr>
        </p:nvSpPr>
        <p:spPr/>
        <p:txBody>
          <a:bodyPr/>
          <a:lstStyle/>
          <a:p>
            <a:fld id="{046585E2-4C0B-443F-A25D-E625A79689EE}" type="slidenum">
              <a:rPr lang="en-US" smtClean="0"/>
              <a:pPr/>
              <a:t>3</a:t>
            </a:fld>
            <a:endParaRPr lang="en-US" dirty="0"/>
          </a:p>
        </p:txBody>
      </p:sp>
      <p:sp>
        <p:nvSpPr>
          <p:cNvPr id="16385" name="Title 1"/>
          <p:cNvSpPr>
            <a:spLocks noGrp="1"/>
          </p:cNvSpPr>
          <p:nvPr>
            <p:ph type="title"/>
          </p:nvPr>
        </p:nvSpPr>
        <p:spPr/>
        <p:txBody>
          <a:bodyPr/>
          <a:lstStyle/>
          <a:p>
            <a:r>
              <a:rPr lang="en-US" dirty="0" smtClean="0"/>
              <a:t>Chapter Objectives </a:t>
            </a:r>
            <a:r>
              <a:rPr lang="en-US" sz="1400" dirty="0" smtClean="0"/>
              <a:t>(Cont.) </a:t>
            </a:r>
          </a:p>
        </p:txBody>
      </p:sp>
    </p:spTree>
    <p:extLst>
      <p:ext uri="{BB962C8B-B14F-4D97-AF65-F5344CB8AC3E}">
        <p14:creationId xmlns:p14="http://schemas.microsoft.com/office/powerpoint/2010/main" val="1164204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Describing Costs and Benefits</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dirty="0" smtClean="0"/>
              <a:t>Systems </a:t>
            </a:r>
            <a:r>
              <a:rPr lang="en-US" dirty="0" smtClean="0"/>
              <a:t>analyst is required to review </a:t>
            </a:r>
            <a:r>
              <a:rPr lang="en-US" dirty="0"/>
              <a:t>a project’s costs and benefits at the end of </a:t>
            </a:r>
            <a:r>
              <a:rPr lang="en-US" dirty="0" smtClean="0"/>
              <a:t>each SDLC </a:t>
            </a:r>
            <a:r>
              <a:rPr lang="en-US" dirty="0"/>
              <a:t>phase </a:t>
            </a:r>
            <a:endParaRPr lang="en-US" dirty="0" smtClean="0"/>
          </a:p>
          <a:p>
            <a:pPr lvl="1"/>
            <a:r>
              <a:rPr lang="en-US" dirty="0" smtClean="0"/>
              <a:t>Helps management decide </a:t>
            </a:r>
            <a:r>
              <a:rPr lang="en-US" dirty="0" smtClean="0"/>
              <a:t>on continuing or terminating the project</a:t>
            </a:r>
            <a:endParaRPr lang="en-US" dirty="0"/>
          </a:p>
          <a:p>
            <a:r>
              <a:rPr lang="en-US" dirty="0" smtClean="0"/>
              <a:t>Identifying </a:t>
            </a:r>
            <a:r>
              <a:rPr lang="en-US" dirty="0"/>
              <a:t>and </a:t>
            </a:r>
            <a:r>
              <a:rPr lang="en-US" dirty="0" smtClean="0"/>
              <a:t>classifying all </a:t>
            </a:r>
            <a:r>
              <a:rPr lang="en-US" dirty="0"/>
              <a:t>costs and </a:t>
            </a:r>
            <a:r>
              <a:rPr lang="en-US" dirty="0" smtClean="0"/>
              <a:t>benefits is important </a:t>
            </a:r>
          </a:p>
          <a:p>
            <a:r>
              <a:rPr lang="en-US" dirty="0" smtClean="0"/>
              <a:t>Determining economic feasibility requires considering the project’s benefits compared to the total cost of ownership (TCO)</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is is a screenshot of the webpage of Amazon’s TCO calculator. The header of the webpage reads AWS Total Cost of Ownership (TCO) calculator. The following content is presented below the header:&#10;Use this calculator to compare the cost of running your applications in an on-premises or traditional hosting environment to AWS. Describe your on-premises or hosting environment configuration to produce a detailed cost comparison with AWS.&#10;Three images are placed side by side below the content. These images are screenshots from the TCO calculator software.&#10;The first image is a screenshot of a form. The content below the image reads 1. describe your existing or planned on-premises or hosting infrastructure in four steps, or enter detailed configurations.&#10;The second image is a screenshot of a bar-graph and a donut chart. In the screenshot, the content above the charts reads you could save 69% a year by moving your infrastructure to AWS. Your three year total savings would be $ 654,904. The content below the image reads 2. get an instant summary report which shows you the three year TCO comparison by cost categories.&#10;The third image is a screenshot of four drop down menus placed one below the other. Starting from the top, the menus are labeled calculations, methodology, assumptions, and FAQ. There are two buttons above the menus, which are labeled contact save and download report. The content below the image reads 3. download a full report including detailed cost breakdowns, methodology, assumptions, and FAQ or store report in Amazon S3 for sharing with others.&#10;" title="FIGURE C-1 Amazon.com offers a calculator to compare the TCO of running applications on-premises or in the cloud using AW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3252" y="1417638"/>
            <a:ext cx="7117496" cy="4278369"/>
          </a:xfrm>
        </p:spPr>
      </p:pic>
      <p:sp>
        <p:nvSpPr>
          <p:cNvPr id="6" name="Slide Number Placeholder 5"/>
          <p:cNvSpPr>
            <a:spLocks noGrp="1"/>
          </p:cNvSpPr>
          <p:nvPr>
            <p:ph type="sldNum" sz="quarter" idx="12"/>
          </p:nvPr>
        </p:nvSpPr>
        <p:spPr/>
        <p:txBody>
          <a:bodyPr/>
          <a:lstStyle/>
          <a:p>
            <a:fld id="{36545198-DF98-4860-AAF4-4269071BD701}"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1)</a:t>
            </a:r>
            <a:endParaRPr lang="en-US" sz="1400" dirty="0" smtClean="0"/>
          </a:p>
        </p:txBody>
      </p:sp>
      <p:sp>
        <p:nvSpPr>
          <p:cNvPr id="4" name="Rectangle 3"/>
          <p:cNvSpPr/>
          <p:nvPr/>
        </p:nvSpPr>
        <p:spPr>
          <a:xfrm>
            <a:off x="2415125" y="5761613"/>
            <a:ext cx="6410264" cy="64633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FIGURE C-1 </a:t>
            </a:r>
            <a:r>
              <a:rPr lang="en-US" sz="1400" dirty="0">
                <a:latin typeface="Arial" panose="020B0604020202020204" pitchFamily="34" charset="0"/>
                <a:cs typeface="Arial" panose="020B0604020202020204" pitchFamily="34" charset="0"/>
              </a:rPr>
              <a:t>Amazon.com offers a calculator to compare the TCO of running applications on-premises or </a:t>
            </a:r>
            <a:r>
              <a:rPr lang="en-US" sz="1400" dirty="0" smtClean="0">
                <a:latin typeface="Arial" panose="020B0604020202020204" pitchFamily="34" charset="0"/>
                <a:cs typeface="Arial" panose="020B0604020202020204" pitchFamily="34" charset="0"/>
              </a:rPr>
              <a:t>in the </a:t>
            </a:r>
            <a:r>
              <a:rPr lang="en-US" sz="1400" dirty="0">
                <a:latin typeface="Arial" panose="020B0604020202020204" pitchFamily="34" charset="0"/>
                <a:cs typeface="Arial" panose="020B0604020202020204" pitchFamily="34" charset="0"/>
              </a:rPr>
              <a:t>cloud using AWS.</a:t>
            </a:r>
          </a:p>
          <a:p>
            <a:r>
              <a:rPr lang="en-US" sz="800" b="1" dirty="0">
                <a:latin typeface="Arial" panose="020B0604020202020204" pitchFamily="34" charset="0"/>
                <a:cs typeface="Arial" panose="020B0604020202020204" pitchFamily="34" charset="0"/>
              </a:rPr>
              <a:t>Source: </a:t>
            </a:r>
            <a:r>
              <a:rPr lang="en-US" sz="800" dirty="0">
                <a:latin typeface="Arial" panose="020B0604020202020204" pitchFamily="34" charset="0"/>
                <a:cs typeface="Arial" panose="020B0604020202020204" pitchFamily="34" charset="0"/>
              </a:rPr>
              <a:t>Amazon Web Services, Inc.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Cost </a:t>
            </a:r>
            <a:r>
              <a:rPr lang="en-US" b="1" dirty="0" smtClean="0"/>
              <a:t>Classifications</a:t>
            </a:r>
          </a:p>
          <a:p>
            <a:pPr lvl="1">
              <a:spcBef>
                <a:spcPts val="400"/>
              </a:spcBef>
            </a:pPr>
            <a:r>
              <a:rPr lang="en-US" dirty="0"/>
              <a:t>Tangible </a:t>
            </a:r>
            <a:r>
              <a:rPr lang="en-US" dirty="0" smtClean="0"/>
              <a:t>costs - Costs </a:t>
            </a:r>
            <a:r>
              <a:rPr lang="en-US" dirty="0"/>
              <a:t>to which a specific dollar value can be assigned</a:t>
            </a:r>
          </a:p>
          <a:p>
            <a:pPr lvl="2">
              <a:spcBef>
                <a:spcPts val="400"/>
              </a:spcBef>
            </a:pPr>
            <a:r>
              <a:rPr lang="en-US" dirty="0" smtClean="0"/>
              <a:t>Example - Interest </a:t>
            </a:r>
            <a:r>
              <a:rPr lang="en-US" dirty="0"/>
              <a:t>charges </a:t>
            </a:r>
            <a:r>
              <a:rPr lang="en-US" dirty="0" smtClean="0"/>
              <a:t>paid on borrowed </a:t>
            </a:r>
            <a:r>
              <a:rPr lang="en-US" dirty="0"/>
              <a:t>money</a:t>
            </a:r>
          </a:p>
          <a:p>
            <a:pPr lvl="1">
              <a:spcBef>
                <a:spcPts val="400"/>
              </a:spcBef>
            </a:pPr>
            <a:r>
              <a:rPr lang="en-US" dirty="0"/>
              <a:t>Intangible </a:t>
            </a:r>
            <a:r>
              <a:rPr lang="en-US" dirty="0" smtClean="0"/>
              <a:t>costs - Costs </a:t>
            </a:r>
            <a:r>
              <a:rPr lang="en-US" dirty="0"/>
              <a:t>whose dollar value cannot be calculated easily</a:t>
            </a:r>
          </a:p>
          <a:p>
            <a:pPr lvl="2">
              <a:spcBef>
                <a:spcPts val="400"/>
              </a:spcBef>
            </a:pPr>
            <a:r>
              <a:rPr lang="en-US" dirty="0" smtClean="0"/>
              <a:t>Examples </a:t>
            </a:r>
            <a:r>
              <a:rPr lang="en-US" dirty="0"/>
              <a:t>- Cost of customer </a:t>
            </a:r>
            <a:r>
              <a:rPr lang="en-US" dirty="0" smtClean="0"/>
              <a:t>dissatisfaction and </a:t>
            </a:r>
            <a:r>
              <a:rPr lang="en-US" dirty="0"/>
              <a:t>lower employee </a:t>
            </a:r>
            <a:r>
              <a:rPr lang="en-US" dirty="0" smtClean="0"/>
              <a:t>morale </a:t>
            </a:r>
          </a:p>
          <a:p>
            <a:pPr lvl="1">
              <a:spcBef>
                <a:spcPts val="400"/>
              </a:spcBef>
            </a:pPr>
            <a:r>
              <a:rPr lang="en-US" b="1" dirty="0"/>
              <a:t>Direct </a:t>
            </a:r>
            <a:r>
              <a:rPr lang="en-US" b="1" dirty="0" smtClean="0"/>
              <a:t>costs</a:t>
            </a:r>
            <a:r>
              <a:rPr lang="en-US" dirty="0" smtClean="0"/>
              <a:t>: Costs </a:t>
            </a:r>
            <a:r>
              <a:rPr lang="en-US" dirty="0"/>
              <a:t>that can be associated with the development of a specific system</a:t>
            </a:r>
          </a:p>
          <a:p>
            <a:pPr lvl="2">
              <a:spcBef>
                <a:spcPts val="400"/>
              </a:spcBef>
            </a:pPr>
            <a:r>
              <a:rPr lang="en-US" dirty="0"/>
              <a:t>Examples - Salaries of project team members and the purchase of hardware</a:t>
            </a:r>
          </a:p>
          <a:p>
            <a:pPr lvl="1">
              <a:spcBef>
                <a:spcPts val="400"/>
              </a:spcBef>
            </a:pPr>
            <a:endParaRPr lang="en-US" dirty="0"/>
          </a:p>
          <a:p>
            <a:pPr lvl="1">
              <a:spcBef>
                <a:spcPts val="400"/>
              </a:spcBef>
            </a:pPr>
            <a:endParaRPr lang="en-US"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6</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2)</a:t>
            </a:r>
            <a:endParaRPr lang="en-US" sz="1400" dirty="0" smtClean="0"/>
          </a:p>
        </p:txBody>
      </p:sp>
    </p:spTree>
    <p:extLst>
      <p:ext uri="{BB962C8B-B14F-4D97-AF65-F5344CB8AC3E}">
        <p14:creationId xmlns:p14="http://schemas.microsoft.com/office/powerpoint/2010/main" val="3871152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pPr lvl="1"/>
            <a:r>
              <a:rPr lang="en-US" b="1" dirty="0" smtClean="0"/>
              <a:t>Indirect </a:t>
            </a:r>
            <a:r>
              <a:rPr lang="en-US" b="1" dirty="0" smtClean="0"/>
              <a:t>costs (overhead</a:t>
            </a:r>
            <a:r>
              <a:rPr lang="en-US" dirty="0" smtClean="0"/>
              <a:t> </a:t>
            </a:r>
            <a:r>
              <a:rPr lang="en-US" b="1" dirty="0" smtClean="0"/>
              <a:t>expenses)</a:t>
            </a:r>
            <a:r>
              <a:rPr lang="en-US" dirty="0" smtClean="0"/>
              <a:t>: Cannot </a:t>
            </a:r>
            <a:r>
              <a:rPr lang="en-US" dirty="0" smtClean="0"/>
              <a:t>be attributed to the development of a particular information system</a:t>
            </a:r>
          </a:p>
          <a:p>
            <a:pPr lvl="2"/>
            <a:r>
              <a:rPr lang="en-US" dirty="0" smtClean="0"/>
              <a:t>Examples </a:t>
            </a:r>
            <a:r>
              <a:rPr lang="en-US" dirty="0" smtClean="0"/>
              <a:t>- </a:t>
            </a:r>
            <a:r>
              <a:rPr lang="en-US" dirty="0" smtClean="0"/>
              <a:t>Salaries </a:t>
            </a:r>
            <a:r>
              <a:rPr lang="en-US" dirty="0" smtClean="0"/>
              <a:t>of network administrators, copy machine rentals, and insurance expenses</a:t>
            </a:r>
          </a:p>
          <a:p>
            <a:pPr lvl="1"/>
            <a:r>
              <a:rPr lang="en-US" b="1" dirty="0"/>
              <a:t>Fixed </a:t>
            </a:r>
            <a:r>
              <a:rPr lang="en-US" b="1" dirty="0" smtClean="0"/>
              <a:t>costs</a:t>
            </a:r>
            <a:r>
              <a:rPr lang="en-US" dirty="0" smtClean="0"/>
              <a:t>: Costs </a:t>
            </a:r>
            <a:r>
              <a:rPr lang="en-US" dirty="0"/>
              <a:t>that are </a:t>
            </a:r>
            <a:r>
              <a:rPr lang="en-US" dirty="0" smtClean="0"/>
              <a:t>constant </a:t>
            </a:r>
            <a:r>
              <a:rPr lang="en-US" dirty="0"/>
              <a:t>and do not depend on a level of </a:t>
            </a:r>
            <a:r>
              <a:rPr lang="en-US" dirty="0" smtClean="0"/>
              <a:t>effort</a:t>
            </a:r>
            <a:endParaRPr lang="en-US" dirty="0"/>
          </a:p>
          <a:p>
            <a:pPr lvl="2"/>
            <a:r>
              <a:rPr lang="en-US" dirty="0"/>
              <a:t>Examples </a:t>
            </a:r>
            <a:r>
              <a:rPr lang="en-US" dirty="0" smtClean="0"/>
              <a:t>- Salaries </a:t>
            </a:r>
            <a:r>
              <a:rPr lang="en-US" dirty="0"/>
              <a:t>and hardware rental </a:t>
            </a:r>
            <a:r>
              <a:rPr lang="en-US" dirty="0" smtClean="0"/>
              <a:t>charges</a:t>
            </a:r>
          </a:p>
          <a:p>
            <a:pPr lvl="1"/>
            <a:r>
              <a:rPr lang="en-US" b="1" dirty="0"/>
              <a:t>Variable costs</a:t>
            </a:r>
            <a:r>
              <a:rPr lang="en-US" dirty="0"/>
              <a:t>: Vary depending on the level of activity</a:t>
            </a:r>
          </a:p>
          <a:p>
            <a:pPr lvl="2"/>
            <a:r>
              <a:rPr lang="en-US" dirty="0"/>
              <a:t>Examples - Costs of printer paper, supplies, and telephone charges</a:t>
            </a:r>
          </a:p>
          <a:p>
            <a:pPr lvl="1"/>
            <a:endParaRPr lang="en-US" dirty="0"/>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3)</a:t>
            </a:r>
            <a:endParaRPr lang="en-US" sz="1400" dirty="0" smtClean="0"/>
          </a:p>
        </p:txBody>
      </p:sp>
    </p:spTree>
    <p:extLst>
      <p:ext uri="{BB962C8B-B14F-4D97-AF65-F5344CB8AC3E}">
        <p14:creationId xmlns:p14="http://schemas.microsoft.com/office/powerpoint/2010/main" val="316580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a:xfrm>
            <a:off x="457200" y="1481328"/>
            <a:ext cx="8382000" cy="4525963"/>
          </a:xfrm>
        </p:spPr>
        <p:txBody>
          <a:bodyPr>
            <a:noAutofit/>
          </a:bodyPr>
          <a:lstStyle/>
          <a:p>
            <a:pPr lvl="1"/>
            <a:r>
              <a:rPr lang="en-US" b="1" dirty="0" smtClean="0"/>
              <a:t>Developmental costs</a:t>
            </a:r>
            <a:r>
              <a:rPr lang="en-US" dirty="0" smtClean="0"/>
              <a:t>: Costs that are incurred once</a:t>
            </a:r>
            <a:r>
              <a:rPr lang="en-US" dirty="0"/>
              <a:t>, at the time the system is developed or acquired</a:t>
            </a:r>
          </a:p>
          <a:p>
            <a:pPr lvl="2"/>
            <a:r>
              <a:rPr lang="en-US" dirty="0"/>
              <a:t>Examples </a:t>
            </a:r>
            <a:r>
              <a:rPr lang="en-US" dirty="0" smtClean="0"/>
              <a:t>- Salaries of </a:t>
            </a:r>
            <a:r>
              <a:rPr lang="en-US" dirty="0"/>
              <a:t>people involved in systems </a:t>
            </a:r>
            <a:r>
              <a:rPr lang="en-US" dirty="0" smtClean="0"/>
              <a:t>development, </a:t>
            </a:r>
            <a:r>
              <a:rPr lang="en-US" dirty="0" smtClean="0"/>
              <a:t>and </a:t>
            </a:r>
            <a:r>
              <a:rPr lang="en-US" dirty="0"/>
              <a:t>software </a:t>
            </a:r>
            <a:r>
              <a:rPr lang="en-US" dirty="0" smtClean="0"/>
              <a:t>purchases </a:t>
            </a:r>
          </a:p>
          <a:p>
            <a:pPr lvl="1"/>
            <a:r>
              <a:rPr lang="en-US" dirty="0"/>
              <a:t>Operational </a:t>
            </a:r>
            <a:r>
              <a:rPr lang="en-US" dirty="0" smtClean="0"/>
              <a:t>costs - Incurred </a:t>
            </a:r>
            <a:r>
              <a:rPr lang="en-US" dirty="0"/>
              <a:t>after the system is implemented and continue while the system is in use</a:t>
            </a:r>
          </a:p>
          <a:p>
            <a:pPr lvl="2"/>
            <a:r>
              <a:rPr lang="en-US" dirty="0"/>
              <a:t>Examples </a:t>
            </a:r>
            <a:r>
              <a:rPr lang="en-US" dirty="0" smtClean="0"/>
              <a:t>- System maintenance and ongoing training</a:t>
            </a:r>
            <a:endParaRPr lang="en-US" b="1"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8</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4)</a:t>
            </a:r>
            <a:endParaRPr lang="en-US" sz="1400" dirty="0" smtClean="0"/>
          </a:p>
        </p:txBody>
      </p:sp>
    </p:spTree>
    <p:extLst>
      <p:ext uri="{BB962C8B-B14F-4D97-AF65-F5344CB8AC3E}">
        <p14:creationId xmlns:p14="http://schemas.microsoft.com/office/powerpoint/2010/main" val="3287261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Managing Information Systems Costs and Charges</a:t>
            </a:r>
          </a:p>
          <a:p>
            <a:pPr lvl="1"/>
            <a:r>
              <a:rPr lang="en-US" dirty="0" smtClean="0"/>
              <a:t>Direct costs are easier to identify and predict than indirect costs</a:t>
            </a:r>
          </a:p>
          <a:p>
            <a:pPr lvl="1"/>
            <a:r>
              <a:rPr lang="en-US" b="1" dirty="0"/>
              <a:t>C</a:t>
            </a:r>
            <a:r>
              <a:rPr lang="en-US" b="1" dirty="0" smtClean="0"/>
              <a:t>hargeback </a:t>
            </a:r>
            <a:r>
              <a:rPr lang="en-US" b="1" dirty="0" smtClean="0"/>
              <a:t>methods</a:t>
            </a:r>
            <a:r>
              <a:rPr lang="en-US" dirty="0" smtClean="0"/>
              <a:t>: Use </a:t>
            </a:r>
            <a:r>
              <a:rPr lang="en-US" dirty="0" smtClean="0"/>
              <a:t>accounting entries to allocate the indirect costs of running the IT department</a:t>
            </a:r>
          </a:p>
          <a:p>
            <a:pPr lvl="2"/>
            <a:r>
              <a:rPr lang="en-US" b="1" dirty="0" smtClean="0"/>
              <a:t>No </a:t>
            </a:r>
            <a:r>
              <a:rPr lang="en-US" b="1" dirty="0" smtClean="0"/>
              <a:t>charge method</a:t>
            </a:r>
          </a:p>
          <a:p>
            <a:pPr lvl="2"/>
            <a:r>
              <a:rPr lang="en-US" b="1" dirty="0" smtClean="0"/>
              <a:t>Fixed </a:t>
            </a:r>
            <a:r>
              <a:rPr lang="en-US" b="1" dirty="0" smtClean="0"/>
              <a:t>charge </a:t>
            </a:r>
            <a:r>
              <a:rPr lang="en-US" b="1" dirty="0"/>
              <a:t>method</a:t>
            </a:r>
            <a:endParaRPr lang="en-US" b="1" dirty="0" smtClean="0"/>
          </a:p>
          <a:p>
            <a:pPr lvl="2"/>
            <a:r>
              <a:rPr lang="en-US" b="1" dirty="0" smtClean="0"/>
              <a:t>Variable </a:t>
            </a:r>
            <a:r>
              <a:rPr lang="en-US" b="1" dirty="0" smtClean="0"/>
              <a:t>charge </a:t>
            </a:r>
            <a:r>
              <a:rPr lang="en-US" b="1" dirty="0"/>
              <a:t>method</a:t>
            </a:r>
            <a:r>
              <a:rPr lang="en-US" b="1" dirty="0" smtClean="0"/>
              <a:t> based on resource usage</a:t>
            </a:r>
          </a:p>
          <a:p>
            <a:pPr lvl="2"/>
            <a:r>
              <a:rPr lang="en-US" b="1" dirty="0" smtClean="0"/>
              <a:t>Variable </a:t>
            </a:r>
            <a:r>
              <a:rPr lang="en-US" b="1" dirty="0" smtClean="0"/>
              <a:t>charge </a:t>
            </a:r>
            <a:r>
              <a:rPr lang="en-US" b="1" dirty="0"/>
              <a:t>method</a:t>
            </a:r>
            <a:r>
              <a:rPr lang="en-US" b="1" dirty="0" smtClean="0"/>
              <a:t> based on volume</a:t>
            </a:r>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9</a:t>
            </a:fld>
            <a:endParaRPr lang="en-US" dirty="0"/>
          </a:p>
        </p:txBody>
      </p:sp>
      <p:sp>
        <p:nvSpPr>
          <p:cNvPr id="2" name="Title 1"/>
          <p:cNvSpPr>
            <a:spLocks noGrp="1"/>
          </p:cNvSpPr>
          <p:nvPr>
            <p:ph type="title"/>
          </p:nvPr>
        </p:nvSpPr>
        <p:spPr/>
        <p:txBody>
          <a:bodyPr>
            <a:normAutofit/>
          </a:bodyPr>
          <a:lstStyle/>
          <a:p>
            <a:r>
              <a:rPr lang="en-US" dirty="0" smtClean="0"/>
              <a:t>Describing Costs and Benefits </a:t>
            </a:r>
            <a:r>
              <a:rPr lang="en-US" sz="1400" dirty="0" smtClean="0"/>
              <a:t>(Cont</a:t>
            </a:r>
            <a:r>
              <a:rPr lang="en-US" sz="1400" dirty="0" smtClean="0"/>
              <a:t>. 5)</a:t>
            </a:r>
            <a:endParaRPr lang="en-US" sz="1400" dirty="0" smtClean="0"/>
          </a:p>
        </p:txBody>
      </p:sp>
    </p:spTree>
    <p:extLst>
      <p:ext uri="{BB962C8B-B14F-4D97-AF65-F5344CB8AC3E}">
        <p14:creationId xmlns:p14="http://schemas.microsoft.com/office/powerpoint/2010/main" val="40091107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4226</TotalTime>
  <Words>1561</Words>
  <Application>Microsoft Office PowerPoint</Application>
  <PresentationFormat>On-screen Show (4:3)</PresentationFormat>
  <Paragraphs>174</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 </vt:lpstr>
      <vt:lpstr>Describing Costs and Benefits</vt:lpstr>
      <vt:lpstr>Describing Costs and Benefits (Cont. 1)</vt:lpstr>
      <vt:lpstr>Describing Costs and Benefits (Cont. 2)</vt:lpstr>
      <vt:lpstr>Describing Costs and Benefits (Cont. 3)</vt:lpstr>
      <vt:lpstr>Describing Costs and Benefits (Cont. 4)</vt:lpstr>
      <vt:lpstr>Describing Costs and Benefits (Cont. 5)</vt:lpstr>
      <vt:lpstr>Describing Costs and Benefits (Cont. 6)</vt:lpstr>
      <vt:lpstr>Cost-Benefit Analysis</vt:lpstr>
      <vt:lpstr>Cost-Benefit Analysis (Cont. 1)</vt:lpstr>
      <vt:lpstr>Cost-Benefit Analysis (Cont. 2)</vt:lpstr>
      <vt:lpstr>Cost-Benefit Analysis (Cont. 3)</vt:lpstr>
      <vt:lpstr>Cost-Benefit Analysis (Cont. 4)</vt:lpstr>
      <vt:lpstr>Cost-Benefit Analysis (Cont. 5)</vt:lpstr>
      <vt:lpstr>Cost-Benefit Analysis (Cont. 6)</vt:lpstr>
      <vt:lpstr>Cost-Benefit Analysis (Cont. 7)</vt:lpstr>
      <vt:lpstr>Cost-Benefit Analysis (Cont. 8)</vt:lpstr>
      <vt:lpstr>Cost-Benefit Analysis (Cont. 9)</vt:lpstr>
      <vt:lpstr>Cost-Benefit Analysis (Cont. 10)</vt:lpstr>
      <vt:lpstr>Cost-Benefit Analysis (Cont. 11)</vt:lpstr>
      <vt:lpstr>Cost-Benefit Analysis (Cont. 12)</vt:lpstr>
      <vt:lpstr>Cost-Benefit Analysis (Cont. 13)</vt:lpstr>
      <vt:lpstr>Cost-Benefit Analysis (Cont. 14)</vt:lpstr>
      <vt:lpstr>Toolkit Summary</vt:lpstr>
      <vt:lpstr>Toolkit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405</cp:revision>
  <dcterms:created xsi:type="dcterms:W3CDTF">2009-02-03T18:32:10Z</dcterms:created>
  <dcterms:modified xsi:type="dcterms:W3CDTF">2015-12-09T10:09:34Z</dcterms:modified>
</cp:coreProperties>
</file>